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46"/>
  </p:notesMasterIdLst>
  <p:sldIdLst>
    <p:sldId id="843" r:id="rId2"/>
    <p:sldId id="258" r:id="rId3"/>
    <p:sldId id="262" r:id="rId4"/>
    <p:sldId id="838" r:id="rId5"/>
    <p:sldId id="449" r:id="rId6"/>
    <p:sldId id="482" r:id="rId7"/>
    <p:sldId id="365" r:id="rId8"/>
    <p:sldId id="353" r:id="rId9"/>
    <p:sldId id="446" r:id="rId10"/>
    <p:sldId id="846" r:id="rId11"/>
    <p:sldId id="834" r:id="rId12"/>
    <p:sldId id="483" r:id="rId13"/>
    <p:sldId id="352" r:id="rId14"/>
    <p:sldId id="450" r:id="rId15"/>
    <p:sldId id="451" r:id="rId16"/>
    <p:sldId id="452" r:id="rId17"/>
    <p:sldId id="499" r:id="rId18"/>
    <p:sldId id="457" r:id="rId19"/>
    <p:sldId id="453" r:id="rId20"/>
    <p:sldId id="454" r:id="rId21"/>
    <p:sldId id="455" r:id="rId22"/>
    <p:sldId id="456" r:id="rId23"/>
    <p:sldId id="845" r:id="rId24"/>
    <p:sldId id="825" r:id="rId25"/>
    <p:sldId id="844" r:id="rId26"/>
    <p:sldId id="509" r:id="rId27"/>
    <p:sldId id="363" r:id="rId28"/>
    <p:sldId id="364" r:id="rId29"/>
    <p:sldId id="375" r:id="rId30"/>
    <p:sldId id="376" r:id="rId31"/>
    <p:sldId id="481" r:id="rId32"/>
    <p:sldId id="840" r:id="rId33"/>
    <p:sldId id="842" r:id="rId34"/>
    <p:sldId id="841" r:id="rId35"/>
    <p:sldId id="829" r:id="rId36"/>
    <p:sldId id="378" r:id="rId37"/>
    <p:sldId id="459" r:id="rId38"/>
    <p:sldId id="507" r:id="rId39"/>
    <p:sldId id="839" r:id="rId40"/>
    <p:sldId id="837" r:id="rId41"/>
    <p:sldId id="830" r:id="rId42"/>
    <p:sldId id="831" r:id="rId43"/>
    <p:sldId id="316" r:id="rId44"/>
    <p:sldId id="8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00" autoAdjust="0"/>
    <p:restoredTop sz="87619" autoAdjust="0"/>
  </p:normalViewPr>
  <p:slideViewPr>
    <p:cSldViewPr snapToGrid="0">
      <p:cViewPr varScale="1">
        <p:scale>
          <a:sx n="111" d="100"/>
          <a:sy n="111" d="100"/>
        </p:scale>
        <p:origin x="1024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CE0D1-479D-4993-A100-291FE30C28EC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7FD45-2CB5-4D04-8E67-8A7401C56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FD45-2CB5-4D04-8E67-8A7401C56F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4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rm -rf /dev/</a:t>
            </a:r>
            <a:r>
              <a:rPr lang="en-US" dirty="0" err="1"/>
              <a:t>shm</a:t>
            </a:r>
            <a:r>
              <a:rPr lang="en-US" dirty="0"/>
              <a:t>/fill; dd if=/dev/zero of=/dev/</a:t>
            </a:r>
            <a:r>
              <a:rPr lang="en-US" dirty="0" err="1"/>
              <a:t>shm</a:t>
            </a:r>
            <a:r>
              <a:rPr lang="en-US" dirty="0"/>
              <a:t>/fill bs=1k count=2048k #use some ram</a:t>
            </a:r>
          </a:p>
          <a:p>
            <a:r>
              <a:rPr lang="en-US" dirty="0"/>
              <a:t>find / -type f -exec cat {} &gt;&gt; /dev/null \; #use some cache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17FD45-2CB5-4D04-8E67-8A7401C56F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0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62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5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9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30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1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2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88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2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7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E1B7DA9-EF89-433F-822A-8E3DEE693299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4B8284-8C62-417E-8A9A-9406AE08DBF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85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://147.64.243.1/##:1999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dlcdn.apache.org/httpd/httpd-2.4.65.tar.g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147.64.243.1/##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/etc/systemd/system/vncserver@:1.servic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cs_student@jpatalon.cs.edinboro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cs_student@jpatalon.cs.edinboro.edu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jpatalon.cs.edinboro.edu/cmac3990/Assignment%208.p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jpatalon.cs.edinboro.edu/csci425.001.201710/classfiles/assignment7-check.sh" TargetMode="External"/><Relationship Id="rId2" Type="http://schemas.openxmlformats.org/officeDocument/2006/relationships/hyperlink" Target="http://jpatalon.cs.edinboro.edu/csci425.001.201710/Assignment%207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github.com/netdata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etdata/netdata/wiki/Installatio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CMAC 3990.200</a:t>
            </a:r>
            <a:br>
              <a:rPr lang="en-US" dirty="0"/>
            </a:br>
            <a:r>
              <a:rPr lang="en-US" sz="5400" dirty="0"/>
              <a:t>Systems Administration</a:t>
            </a:r>
            <a:br>
              <a:rPr lang="en-US" sz="5400" dirty="0"/>
            </a:br>
            <a:r>
              <a:rPr lang="en-US" sz="5400" dirty="0"/>
              <a:t>and Operations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7"/>
          </a:xfrm>
        </p:spPr>
        <p:txBody>
          <a:bodyPr>
            <a:normAutofit/>
          </a:bodyPr>
          <a:lstStyle/>
          <a:p>
            <a:r>
              <a:rPr lang="en-US" dirty="0"/>
              <a:t>Fall 2025 – Week 7.1 – October 7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r>
              <a:rPr lang="en-US" dirty="0"/>
              <a:t>Monitoring, Install options, Remote Access with VNC</a:t>
            </a:r>
          </a:p>
          <a:p>
            <a:r>
              <a:rPr lang="en-US" dirty="0"/>
              <a:t>Some Review</a:t>
            </a:r>
          </a:p>
        </p:txBody>
      </p:sp>
    </p:spTree>
    <p:extLst>
      <p:ext uri="{BB962C8B-B14F-4D97-AF65-F5344CB8AC3E}">
        <p14:creationId xmlns:p14="http://schemas.microsoft.com/office/powerpoint/2010/main" val="3013722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Netdata</a:t>
            </a:r>
            <a:r>
              <a:rPr lang="en-US" dirty="0"/>
              <a:t>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3"/>
            <a:ext cx="10667257" cy="4360518"/>
          </a:xfrm>
        </p:spPr>
        <p:txBody>
          <a:bodyPr>
            <a:normAutofit/>
          </a:bodyPr>
          <a:lstStyle/>
          <a:p>
            <a:r>
              <a:rPr lang="en-US" dirty="0"/>
              <a:t>Configure </a:t>
            </a:r>
            <a:r>
              <a:rPr lang="en-US" dirty="0" err="1"/>
              <a:t>Netdata</a:t>
            </a:r>
            <a:endParaRPr lang="en-US" dirty="0"/>
          </a:p>
          <a:p>
            <a:pPr lvl="1"/>
            <a:r>
              <a:rPr lang="en-US" dirty="0"/>
              <a:t>Edit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netdata</a:t>
            </a:r>
            <a:r>
              <a:rPr lang="en-US" dirty="0"/>
              <a:t>/</a:t>
            </a:r>
            <a:r>
              <a:rPr lang="en-US" dirty="0" err="1"/>
              <a:t>netdata.conf</a:t>
            </a:r>
            <a:endParaRPr lang="en-US" dirty="0"/>
          </a:p>
          <a:p>
            <a:pPr lvl="2"/>
            <a:r>
              <a:rPr lang="en-US" dirty="0"/>
              <a:t>In [web] section, change bind to from localhost to your IP:</a:t>
            </a:r>
          </a:p>
          <a:p>
            <a:pPr lvl="3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bind to = 147.64.243.1##</a:t>
            </a:r>
          </a:p>
          <a:p>
            <a:pPr lvl="4"/>
            <a:r>
              <a:rPr lang="en-US" dirty="0">
                <a:cs typeface="Courier New" panose="02070309020205020404" pitchFamily="49" charset="0"/>
              </a:rPr>
              <a:t>This is also new!</a:t>
            </a:r>
          </a:p>
          <a:p>
            <a:pPr lvl="1"/>
            <a:r>
              <a:rPr lang="en-US" dirty="0"/>
              <a:t>Start and Enable </a:t>
            </a:r>
            <a:r>
              <a:rPr lang="en-US" dirty="0" err="1"/>
              <a:t>Netdata</a:t>
            </a:r>
            <a:endParaRPr lang="en-US" dirty="0"/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enable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netdata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--now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Open port 19999 in the firewall to allow traffic in!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--add-port=19999/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--permanent; 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--reload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--list-ports</a:t>
            </a:r>
          </a:p>
          <a:p>
            <a:pPr lvl="1"/>
            <a:r>
              <a:rPr lang="en-US" dirty="0"/>
              <a:t>Browse to our new </a:t>
            </a:r>
            <a:r>
              <a:rPr lang="en-US" dirty="0" err="1"/>
              <a:t>Netdata</a:t>
            </a:r>
            <a:r>
              <a:rPr lang="en-US" dirty="0"/>
              <a:t> installation!</a:t>
            </a:r>
          </a:p>
          <a:p>
            <a:pPr lvl="2"/>
            <a:r>
              <a:rPr lang="en-US" dirty="0">
                <a:hlinkClick r:id="rId2"/>
              </a:rPr>
              <a:t>http://147.64.243.1##:19999</a:t>
            </a:r>
            <a:endParaRPr lang="en-US" dirty="0"/>
          </a:p>
          <a:p>
            <a:pPr lvl="2"/>
            <a:r>
              <a:rPr lang="en-US" dirty="0">
                <a:cs typeface="Courier New" panose="02070309020205020404" pitchFamily="49" charset="0"/>
              </a:rPr>
              <a:t>University firewall will prevent direct access from off-campus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SSH tunnel?  SOCKS proxy?</a:t>
            </a:r>
          </a:p>
          <a:p>
            <a:pPr lvl="4"/>
            <a:r>
              <a:rPr lang="en-US" dirty="0">
                <a:cs typeface="Courier New" panose="02070309020205020404" pitchFamily="49" charset="0"/>
              </a:rPr>
              <a:t>Must use SOCKS PROXY!!!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85A17-AFBA-6E47-9628-23D07A00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925" y="4893526"/>
            <a:ext cx="1188225" cy="1188225"/>
          </a:xfrm>
          <a:prstGeom prst="rect">
            <a:avLst/>
          </a:prstGeom>
        </p:spPr>
      </p:pic>
      <p:pic>
        <p:nvPicPr>
          <p:cNvPr id="4" name="Picture 3" descr="http://cdn.curvve.com/wp-content/uploads/Terminal-Logo.png">
            <a:extLst>
              <a:ext uri="{FF2B5EF4-FFF2-40B4-BE49-F238E27FC236}">
                <a16:creationId xmlns:a16="http://schemas.microsoft.com/office/drawing/2014/main" id="{93526D80-2882-B66F-8D3C-CBC2F9EE0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147" y="4769024"/>
            <a:ext cx="1437227" cy="14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70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797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Flush out all RAM buffers</a:t>
            </a:r>
          </a:p>
          <a:p>
            <a:pPr lvl="1"/>
            <a:r>
              <a:rPr lang="en-US" dirty="0"/>
              <a:t>Orange in middle graph</a:t>
            </a:r>
          </a:p>
          <a:p>
            <a:pPr lvl="1"/>
            <a:r>
              <a:rPr lang="en-US" dirty="0"/>
              <a:t>Minimal usage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sync; echo 1 &gt; /proc/sys/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vm</a:t>
            </a:r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drop_caches</a:t>
            </a:r>
            <a:endParaRPr lang="en-US" sz="1300" dirty="0"/>
          </a:p>
          <a:p>
            <a:r>
              <a:rPr lang="en-US" dirty="0"/>
              <a:t>Flush out all RAM cache</a:t>
            </a:r>
          </a:p>
          <a:p>
            <a:pPr lvl="1"/>
            <a:r>
              <a:rPr lang="en-US" dirty="0"/>
              <a:t>Blue in middle graph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sync; echo 2 &gt; /proc/sys/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vm</a:t>
            </a:r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drop_caches</a:t>
            </a:r>
            <a:endParaRPr lang="en-US" sz="1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Flush buffers and cache at the same time</a:t>
            </a:r>
          </a:p>
          <a:p>
            <a:pPr lvl="1"/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sync; echo 3 &gt; /proc/sys/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vm</a:t>
            </a:r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drop_caches</a:t>
            </a:r>
            <a:endParaRPr lang="en-US" sz="1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Move all swap to active RAM</a:t>
            </a:r>
          </a:p>
          <a:p>
            <a:pPr lvl="1"/>
            <a:r>
              <a:rPr lang="en-US" dirty="0"/>
              <a:t>Move red from lower to middle</a:t>
            </a:r>
          </a:p>
          <a:p>
            <a:pPr lvl="1"/>
            <a:r>
              <a:rPr lang="en-US" sz="13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wapoff</a:t>
            </a:r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-a; </a:t>
            </a:r>
            <a:r>
              <a:rPr lang="en-US" sz="1300" dirty="0" err="1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swapon</a:t>
            </a:r>
            <a:r>
              <a:rPr lang="en-US" sz="1300" dirty="0"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-a</a:t>
            </a:r>
            <a:endParaRPr lang="en-US" sz="1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See true memory usage!</a:t>
            </a:r>
          </a:p>
          <a:p>
            <a:pPr lvl="1"/>
            <a:r>
              <a:rPr lang="en-US" dirty="0"/>
              <a:t>Cache and buffers should</a:t>
            </a:r>
            <a:br>
              <a:rPr lang="en-US" dirty="0"/>
            </a:br>
            <a:r>
              <a:rPr lang="en-US" dirty="0"/>
              <a:t>be taken into account!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48" y="1737360"/>
            <a:ext cx="6315232" cy="45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Installing From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04962"/>
          </a:xfrm>
        </p:spPr>
        <p:txBody>
          <a:bodyPr/>
          <a:lstStyle/>
          <a:p>
            <a:r>
              <a:rPr lang="en-US" dirty="0"/>
              <a:t>Why</a:t>
            </a:r>
          </a:p>
          <a:p>
            <a:pPr lvl="1"/>
            <a:r>
              <a:rPr lang="en-US" dirty="0"/>
              <a:t>Why Not?</a:t>
            </a:r>
          </a:p>
          <a:p>
            <a:r>
              <a:rPr lang="en-US" dirty="0"/>
              <a:t>How</a:t>
            </a:r>
          </a:p>
          <a:p>
            <a:pPr lvl="1"/>
            <a:r>
              <a:rPr lang="en-US" dirty="0"/>
              <a:t>Download the source code</a:t>
            </a:r>
          </a:p>
          <a:p>
            <a:pPr lvl="1"/>
            <a:r>
              <a:rPr lang="en-US" dirty="0"/>
              <a:t>Modify the source code (if necessary)</a:t>
            </a:r>
          </a:p>
          <a:p>
            <a:pPr lvl="1"/>
            <a:r>
              <a:rPr lang="en-US" dirty="0"/>
              <a:t>Configure the source code to be compiled</a:t>
            </a:r>
          </a:p>
          <a:p>
            <a:pPr lvl="1"/>
            <a:r>
              <a:rPr lang="en-US" dirty="0"/>
              <a:t>Make the binary and supporting files (compile &amp; link)</a:t>
            </a:r>
          </a:p>
          <a:p>
            <a:pPr lvl="1"/>
            <a:r>
              <a:rPr lang="en-US" dirty="0"/>
              <a:t>Install the binary and supporting files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Customization, control, transparency…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Overhead, maintenance, complexity, dependencies…</a:t>
            </a:r>
          </a:p>
        </p:txBody>
      </p:sp>
      <p:pic>
        <p:nvPicPr>
          <p:cNvPr id="1026" name="Picture 2" descr="How to compile a program and install a software from source code |  karthikdega">
            <a:extLst>
              <a:ext uri="{FF2B5EF4-FFF2-40B4-BE49-F238E27FC236}">
                <a16:creationId xmlns:a16="http://schemas.microsoft.com/office/drawing/2014/main" id="{8CC7E2B9-A6E7-AD4D-B732-2B5AEE21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60" y="2605415"/>
            <a:ext cx="5351924" cy="34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83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source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812222" cy="44435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Install Apache prerequisite packages!</a:t>
            </a:r>
          </a:p>
          <a:p>
            <a:pPr marL="384048" lvl="2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-util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-devel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-util-devel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openssl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-devel lynx</a:t>
            </a:r>
          </a:p>
          <a:p>
            <a:pPr marL="384048" lvl="2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pcre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-devel pcre2-devel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redhat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-rpm-config tar</a:t>
            </a:r>
          </a:p>
          <a:p>
            <a:r>
              <a:rPr lang="en-US" dirty="0"/>
              <a:t>Download the latest source code </a:t>
            </a:r>
            <a:r>
              <a:rPr lang="en-US" dirty="0" err="1"/>
              <a:t>tarball</a:t>
            </a:r>
            <a:r>
              <a:rPr lang="en-US" dirty="0"/>
              <a:t>:</a:t>
            </a:r>
          </a:p>
          <a:p>
            <a:pPr marL="384048" lvl="2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-p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/apache</a:t>
            </a: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cd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tmp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/apache</a:t>
            </a:r>
          </a:p>
          <a:p>
            <a:pPr marL="384048" lvl="2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wget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https://dlcdn.apache.org/httpd/httpd-2.4.65.tar.gz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tar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zxvf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httpd-2.4.65.tar.gz</a:t>
            </a: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cd httpd-2.4.65</a:t>
            </a: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./configure</a:t>
            </a: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make</a:t>
            </a: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make install</a:t>
            </a: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--add-port=80/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--permanent; 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--reload</a:t>
            </a:r>
          </a:p>
          <a:p>
            <a:pPr marL="201168" lvl="1" indent="0">
              <a:buNone/>
            </a:pPr>
            <a:r>
              <a:rPr lang="en-US" sz="2000" dirty="0"/>
              <a:t>Apache will be installed in /</a:t>
            </a:r>
            <a:r>
              <a:rPr lang="en-US" sz="2000" dirty="0" err="1"/>
              <a:t>usr</a:t>
            </a:r>
            <a:r>
              <a:rPr lang="en-US" sz="2000" dirty="0"/>
              <a:t>/local/apache2/</a:t>
            </a:r>
          </a:p>
          <a:p>
            <a:pPr lvl="1"/>
            <a:r>
              <a:rPr lang="en-US" dirty="0"/>
              <a:t>Normal RHEL installs in /var/www/ and /</a:t>
            </a:r>
            <a:r>
              <a:rPr lang="en-US" dirty="0" err="1"/>
              <a:t>etc</a:t>
            </a:r>
            <a:r>
              <a:rPr lang="en-US" dirty="0"/>
              <a:t>/httpd/</a:t>
            </a:r>
          </a:p>
          <a:p>
            <a:pPr lvl="2"/>
            <a:r>
              <a:rPr lang="en-US" dirty="0"/>
              <a:t>Ubuntu and others install to /var/www/ and /</a:t>
            </a:r>
            <a:r>
              <a:rPr lang="en-US" dirty="0" err="1"/>
              <a:t>etc</a:t>
            </a:r>
            <a:r>
              <a:rPr lang="en-US" dirty="0"/>
              <a:t>/apache2/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1A072E-AADC-FB41-A1B5-82A58A72B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2" t="30346" r="24919" b="36397"/>
          <a:stretch/>
        </p:blipFill>
        <p:spPr>
          <a:xfrm>
            <a:off x="9604913" y="5456593"/>
            <a:ext cx="2304589" cy="7359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http://cdn.curvve.com/wp-content/uploads/Terminal-Logo.png">
            <a:extLst>
              <a:ext uri="{FF2B5EF4-FFF2-40B4-BE49-F238E27FC236}">
                <a16:creationId xmlns:a16="http://schemas.microsoft.com/office/drawing/2014/main" id="{CC87A966-B26C-B023-25BB-DDFD510C5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66" y="3646797"/>
            <a:ext cx="1437227" cy="14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196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Apache source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812222" cy="4443554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r>
              <a:rPr lang="en-US" sz="2000" dirty="0"/>
              <a:t>Start apache:</a:t>
            </a:r>
            <a:endParaRPr lang="en-US" sz="2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84048" lvl="2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/local/apache2/bin/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apachectl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start</a:t>
            </a:r>
          </a:p>
          <a:p>
            <a:pPr marL="201168" lvl="1" indent="0">
              <a:buNone/>
            </a:pPr>
            <a:r>
              <a:rPr lang="en-US" sz="2000" dirty="0">
                <a:cs typeface="Courier New" panose="02070309020205020404" pitchFamily="49" charset="0"/>
              </a:rPr>
              <a:t>Apache does not currently run on startup, and we don’t have a </a:t>
            </a:r>
            <a:r>
              <a:rPr lang="en-US" sz="2000" dirty="0" err="1">
                <a:cs typeface="Courier New" panose="02070309020205020404" pitchFamily="49" charset="0"/>
              </a:rPr>
              <a:t>systemctl</a:t>
            </a:r>
            <a:r>
              <a:rPr lang="en-US" sz="2000" dirty="0">
                <a:cs typeface="Courier New" panose="02070309020205020404" pitchFamily="49" charset="0"/>
              </a:rPr>
              <a:t> startup script!</a:t>
            </a:r>
          </a:p>
          <a:p>
            <a:pPr marL="201168" lvl="1" indent="0">
              <a:buNone/>
            </a:pPr>
            <a:r>
              <a:rPr lang="en-US" sz="2000" dirty="0">
                <a:cs typeface="Courier New" panose="02070309020205020404" pitchFamily="49" charset="0"/>
              </a:rPr>
              <a:t>We will add the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apachectl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start </a:t>
            </a:r>
            <a:r>
              <a:rPr lang="en-US" sz="2000" dirty="0">
                <a:cs typeface="Courier New" panose="02070309020205020404" pitchFamily="49" charset="0"/>
              </a:rPr>
              <a:t>command to our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rc.local</a:t>
            </a:r>
            <a:r>
              <a:rPr lang="en-US" sz="2000" dirty="0">
                <a:cs typeface="Courier New" panose="02070309020205020404" pitchFamily="49" charset="0"/>
              </a:rPr>
              <a:t> file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The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rc.local</a:t>
            </a:r>
            <a:r>
              <a:rPr lang="en-US" dirty="0">
                <a:cs typeface="Courier New" panose="02070309020205020404" pitchFamily="49" charset="0"/>
              </a:rPr>
              <a:t> file lets us run individual commands on startup</a:t>
            </a:r>
          </a:p>
          <a:p>
            <a:pPr marL="201168" lvl="1" indent="0">
              <a:buNone/>
            </a:pPr>
            <a:r>
              <a:rPr lang="en-US" sz="2000" dirty="0">
                <a:cs typeface="Courier New" panose="02070309020205020404" pitchFamily="49" charset="0"/>
              </a:rPr>
              <a:t>Add the above line to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rc.d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rc.local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cs typeface="Courier New" panose="02070309020205020404" pitchFamily="49" charset="0"/>
              </a:rPr>
              <a:t>and set as executable</a:t>
            </a:r>
          </a:p>
          <a:p>
            <a:pPr marL="384048" lvl="2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echo "/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/local/apache2/bin/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apachectl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start" &gt;&gt;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rc.local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84048" lvl="2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+x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rc.local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201168" lvl="1" indent="0">
              <a:buNone/>
            </a:pPr>
            <a:r>
              <a:rPr lang="en-US" sz="2000" dirty="0">
                <a:cs typeface="Courier New" panose="02070309020205020404" pitchFamily="49" charset="0"/>
              </a:rPr>
              <a:t>Browse to your new website at </a:t>
            </a:r>
            <a:r>
              <a:rPr lang="en-US" sz="2000" dirty="0">
                <a:cs typeface="Courier New" panose="02070309020205020404" pitchFamily="49" charset="0"/>
                <a:hlinkClick r:id="rId2"/>
              </a:rPr>
              <a:t>http://147.64.243.1##</a:t>
            </a:r>
            <a:r>
              <a:rPr lang="en-US" sz="2000" dirty="0">
                <a:cs typeface="Courier New" panose="02070309020205020404" pitchFamily="49" charset="0"/>
              </a:rPr>
              <a:t> </a:t>
            </a:r>
          </a:p>
          <a:p>
            <a:pPr lvl="2"/>
            <a:r>
              <a:rPr lang="en-US" sz="1800" dirty="0">
                <a:cs typeface="Courier New" panose="02070309020205020404" pitchFamily="49" charset="0"/>
              </a:rPr>
              <a:t>It Works!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7A3E13-07D4-EB40-B699-F48C5CB32395}"/>
              </a:ext>
            </a:extLst>
          </p:cNvPr>
          <p:cNvSpPr/>
          <p:nvPr/>
        </p:nvSpPr>
        <p:spPr>
          <a:xfrm>
            <a:off x="1013355" y="5252217"/>
            <a:ext cx="80811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Quick &amp; Easy way to start on boot</a:t>
            </a:r>
          </a:p>
        </p:txBody>
      </p:sp>
      <p:pic>
        <p:nvPicPr>
          <p:cNvPr id="5" name="Picture 4" descr="http://cdn.curvve.com/wp-content/uploads/Terminal-Logo.png">
            <a:extLst>
              <a:ext uri="{FF2B5EF4-FFF2-40B4-BE49-F238E27FC236}">
                <a16:creationId xmlns:a16="http://schemas.microsoft.com/office/drawing/2014/main" id="{0D6A1A5E-94B9-D3DE-1FAE-9BA94C564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66" y="3646797"/>
            <a:ext cx="1437227" cy="14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73B88-2B7A-4A93-3F2C-D5AD4C6E8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12" t="30346" r="24919" b="36397"/>
          <a:stretch/>
        </p:blipFill>
        <p:spPr>
          <a:xfrm>
            <a:off x="9604913" y="5456593"/>
            <a:ext cx="2304589" cy="7359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898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Addresses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IPv6 – Hexadecimal notation</a:t>
            </a:r>
          </a:p>
          <a:p>
            <a:r>
              <a:rPr lang="en-US" dirty="0"/>
              <a:t>Base 16 (hex)</a:t>
            </a:r>
          </a:p>
          <a:p>
            <a:r>
              <a:rPr lang="en-US" dirty="0"/>
              <a:t>128 bit address (2^128)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IPv4 – Dotted Quad Notation</a:t>
            </a:r>
          </a:p>
          <a:p>
            <a:r>
              <a:rPr lang="en-US" dirty="0"/>
              <a:t>Base 2 (binary)</a:t>
            </a:r>
          </a:p>
          <a:p>
            <a:r>
              <a:rPr lang="en-US" dirty="0"/>
              <a:t>32 bit address (2^32)</a:t>
            </a:r>
          </a:p>
        </p:txBody>
      </p:sp>
      <p:pic>
        <p:nvPicPr>
          <p:cNvPr id="8194" name="Picture 2" descr="https://switchsecurityblog.files.wordpress.com/2013/09/ipv6adresse1.png?w=640&amp;h=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3" y="3299564"/>
            <a:ext cx="9018860" cy="298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0365627">
            <a:off x="796152" y="4803361"/>
            <a:ext cx="164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IPv6!</a:t>
            </a:r>
          </a:p>
        </p:txBody>
      </p:sp>
    </p:spTree>
    <p:extLst>
      <p:ext uri="{BB962C8B-B14F-4D97-AF65-F5344CB8AC3E}">
        <p14:creationId xmlns:p14="http://schemas.microsoft.com/office/powerpoint/2010/main" val="3277424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IPv6 Addresses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723013" cy="4354344"/>
          </a:xfrm>
        </p:spPr>
        <p:txBody>
          <a:bodyPr>
            <a:normAutofit/>
          </a:bodyPr>
          <a:lstStyle/>
          <a:p>
            <a:r>
              <a:rPr lang="en-US" dirty="0"/>
              <a:t>IPv4 – 4.7 billion addresses</a:t>
            </a:r>
          </a:p>
          <a:p>
            <a:r>
              <a:rPr lang="en-US" dirty="0"/>
              <a:t>IPv6 – 340 trillion, trillion, trillion addresses </a:t>
            </a:r>
          </a:p>
          <a:p>
            <a:r>
              <a:rPr lang="en-US" dirty="0"/>
              <a:t>IPv4 addresses use A DNS records</a:t>
            </a:r>
          </a:p>
          <a:p>
            <a:r>
              <a:rPr lang="en-US" dirty="0"/>
              <a:t>IPv6 addresses use AAAA DNS records</a:t>
            </a:r>
          </a:p>
          <a:p>
            <a:pPr lvl="1"/>
            <a:r>
              <a:rPr lang="en-US" dirty="0"/>
              <a:t>Example Record: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ipv6record      IN      AAAA        fd06:face:deaf:beef:fad:1337:0000:0001</a:t>
            </a:r>
          </a:p>
          <a:p>
            <a:r>
              <a:rPr lang="en-US" dirty="0"/>
              <a:t>Defining IPv6 interfaces:</a:t>
            </a:r>
          </a:p>
          <a:p>
            <a:pPr marL="384048" lvl="2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IPV6INIT=yes</a:t>
            </a:r>
          </a:p>
          <a:p>
            <a:pPr marL="384048" lvl="2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IPV6_AUTOCONF=yes</a:t>
            </a:r>
          </a:p>
          <a:p>
            <a:pPr marL="384048" lvl="2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IPV6FORWARDING=yes</a:t>
            </a:r>
          </a:p>
          <a:p>
            <a:pPr marL="384048" lvl="2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IPV6ADDR=fd06:feed:1eaf:beef:0000:0000:0000:0001/64</a:t>
            </a:r>
          </a:p>
          <a:p>
            <a:pPr marL="384048" lvl="2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IPV6ADDR_SECONDARIES="fd06:feed:1eaf:beef:cafe::1/64 fd06:feed:1eaf:beef:dead::1/64"</a:t>
            </a:r>
          </a:p>
          <a:p>
            <a:pPr marL="384048" lvl="2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875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BEFF8-D128-B84F-8D54-7B2CF31B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B4900-351B-4943-B91E-8E6C4D273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834525" cy="4573354"/>
          </a:xfrm>
        </p:spPr>
        <p:txBody>
          <a:bodyPr>
            <a:normAutofit/>
          </a:bodyPr>
          <a:lstStyle/>
          <a:p>
            <a:r>
              <a:rPr lang="en-US" dirty="0"/>
              <a:t>Lets add some DNS records</a:t>
            </a:r>
          </a:p>
          <a:p>
            <a:r>
              <a:rPr lang="en-US" dirty="0"/>
              <a:t>DNS server configuration is in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named.conf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Server configuration, allowed hosts, ports, version, etc.</a:t>
            </a:r>
          </a:p>
          <a:p>
            <a:r>
              <a:rPr lang="en-US" dirty="0"/>
              <a:t>Remember, our DNS zone (records) configurations are in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/named/41##.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megastuff.biz.hosts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1600" dirty="0">
                <a:cs typeface="Courier New" panose="02070309020205020404" pitchFamily="49" charset="0"/>
              </a:rPr>
              <a:t>Note the trailing period in fully qualified records!  If we omit the period, the server will append the $ORIGIN value</a:t>
            </a:r>
          </a:p>
          <a:p>
            <a:pPr lvl="1"/>
            <a:r>
              <a:rPr lang="en-US" sz="1600" dirty="0">
                <a:cs typeface="Courier New" panose="02070309020205020404" pitchFamily="49" charset="0"/>
              </a:rPr>
              <a:t>If you get errors while copying and pasting these records, replace the white space with manually entered spaces!</a:t>
            </a:r>
          </a:p>
          <a:p>
            <a:pPr marL="384048" lvl="2" indent="0">
              <a:buNone/>
            </a:pPr>
            <a:r>
              <a:rPr lang="en-US" sz="1600" dirty="0">
                <a:cs typeface="Courier New" panose="02070309020205020404" pitchFamily="49" charset="0"/>
              </a:rPr>
              <a:t>Record Name                   IN                 Type                                  Value</a:t>
            </a:r>
          </a:p>
          <a:p>
            <a:pPr marL="384048" lvl="2" indent="0">
              <a:buNone/>
            </a:pP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IN      MX              10 41##.megastuff.biz.</a:t>
            </a:r>
          </a:p>
          <a:p>
            <a:pPr marL="384048" lvl="2" indent="0">
              <a:buNone/>
            </a:pP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www             IN      CNAME           41##.megastuff.biz.</a:t>
            </a:r>
          </a:p>
          <a:p>
            <a:pPr marL="384048" lvl="2" indent="0">
              <a:buNone/>
            </a:pP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ipv6            IN      AAAA            fd06:1234:5678:beef:01##:0000:0000:0001</a:t>
            </a:r>
          </a:p>
          <a:p>
            <a:pPr marL="384048" lvl="2" indent="0">
              <a:buNone/>
            </a:pP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private1        IN      A               10.0.187.#</a:t>
            </a:r>
          </a:p>
          <a:p>
            <a:pPr marL="384048" lvl="2" indent="0">
              <a:buNone/>
            </a:pPr>
            <a:r>
              <a:rPr lang="it-IT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private2        IN      A               10.10.1##.1</a:t>
            </a:r>
          </a:p>
          <a:p>
            <a:pPr>
              <a:lnSpc>
                <a:spcPct val="100000"/>
              </a:lnSpc>
            </a:pPr>
            <a:r>
              <a:rPr lang="en-US" dirty="0"/>
              <a:t>Remember to update your serial number and restart the named service!</a:t>
            </a:r>
          </a:p>
        </p:txBody>
      </p:sp>
      <p:pic>
        <p:nvPicPr>
          <p:cNvPr id="4" name="Picture 3" descr="http://cdn.curvve.com/wp-content/uploads/Terminal-Logo.png">
            <a:extLst>
              <a:ext uri="{FF2B5EF4-FFF2-40B4-BE49-F238E27FC236}">
                <a16:creationId xmlns:a16="http://schemas.microsoft.com/office/drawing/2014/main" id="{1C76029E-5A05-89CE-75AA-981B6CB7E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213" y="5283200"/>
            <a:ext cx="832934" cy="83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006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AE1F-D717-3844-9050-5B2AE9C6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Configs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7ACDA-0BBB-E14F-9B42-9ABE7A7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576275" cy="4477008"/>
          </a:xfrm>
        </p:spPr>
        <p:txBody>
          <a:bodyPr>
            <a:normAutofit/>
          </a:bodyPr>
          <a:lstStyle/>
          <a:p>
            <a:r>
              <a:rPr lang="en-US" dirty="0"/>
              <a:t>VLAN’s – Virtual Local Area Networks</a:t>
            </a:r>
          </a:p>
          <a:p>
            <a:r>
              <a:rPr lang="en-US" dirty="0"/>
              <a:t>New IPv4 local VLAN</a:t>
            </a:r>
          </a:p>
          <a:p>
            <a:pPr lvl="1"/>
            <a:r>
              <a:rPr lang="en-US" dirty="0"/>
              <a:t>IPv4</a:t>
            </a:r>
          </a:p>
          <a:p>
            <a:pPr lvl="2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nmcli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 add type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con-name "bond-mybond0.110" dev mybond0 id 110</a:t>
            </a:r>
          </a:p>
          <a:p>
            <a:pPr lvl="2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nmcli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 mod "bond-mybond0.110" ipv4.method manual ipv4.address "10.11.110.1##"</a:t>
            </a:r>
          </a:p>
          <a:p>
            <a:pPr lvl="2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nmcli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 up "bond-mybond0.110"</a:t>
            </a:r>
            <a:endParaRPr lang="en-US" dirty="0"/>
          </a:p>
          <a:p>
            <a:r>
              <a:rPr lang="en-US" dirty="0"/>
              <a:t>New IPv6-only VLAN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IPv6!</a:t>
            </a:r>
          </a:p>
          <a:p>
            <a:pPr lvl="2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nmcli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 add type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vlan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con-name "bond-mybond0.6" dev mybond0 id 6</a:t>
            </a:r>
          </a:p>
          <a:p>
            <a:pPr lvl="2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nmcli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 mod "bond-mybond0.6" ipv6.method manual ipv6.address "fd06:1234:5678:beef:01##:0000:0000:0001/64"</a:t>
            </a:r>
          </a:p>
          <a:p>
            <a:pPr lvl="2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nmcli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con up "bond-mybond0.6"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66F00-670E-2555-2EB9-CC87BD551737}"/>
              </a:ext>
            </a:extLst>
          </p:cNvPr>
          <p:cNvSpPr/>
          <p:nvPr/>
        </p:nvSpPr>
        <p:spPr>
          <a:xfrm rot="407718">
            <a:off x="9585307" y="1933129"/>
            <a:ext cx="15265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New!</a:t>
            </a:r>
          </a:p>
        </p:txBody>
      </p:sp>
      <p:pic>
        <p:nvPicPr>
          <p:cNvPr id="7" name="Picture 6" descr="http://cdn.curvve.com/wp-content/uploads/Terminal-Logo.png">
            <a:extLst>
              <a:ext uri="{FF2B5EF4-FFF2-40B4-BE49-F238E27FC236}">
                <a16:creationId xmlns:a16="http://schemas.microsoft.com/office/drawing/2014/main" id="{3F220034-FF2E-C521-08B4-8B2777F2D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213" y="5283200"/>
            <a:ext cx="832934" cy="83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157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Access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16954"/>
          </a:xfrm>
        </p:spPr>
        <p:txBody>
          <a:bodyPr>
            <a:normAutofit/>
          </a:bodyPr>
          <a:lstStyle/>
          <a:p>
            <a:r>
              <a:rPr lang="en-US" dirty="0"/>
              <a:t>Gives authorized individuals a way to access the company network from home, customer sites, or other locations around the world</a:t>
            </a:r>
          </a:p>
          <a:p>
            <a:pPr lvl="1"/>
            <a:r>
              <a:rPr lang="en-US" dirty="0"/>
              <a:t>Remote Access Policies!</a:t>
            </a:r>
          </a:p>
          <a:p>
            <a:r>
              <a:rPr lang="en-US" dirty="0"/>
              <a:t>Direct connections into network, via dial-up networks or dedicated connections</a:t>
            </a:r>
          </a:p>
          <a:p>
            <a:r>
              <a:rPr lang="en-US" dirty="0"/>
              <a:t>Encrypted tunnels using public internet services</a:t>
            </a:r>
          </a:p>
          <a:p>
            <a:pPr lvl="1"/>
            <a:r>
              <a:rPr lang="en-US" dirty="0"/>
              <a:t>End-to-end encryption!</a:t>
            </a:r>
          </a:p>
          <a:p>
            <a:r>
              <a:rPr lang="en-US" dirty="0"/>
              <a:t>Low cost, easy, convenient customer access solution</a:t>
            </a:r>
          </a:p>
          <a:p>
            <a:pPr lvl="1"/>
            <a:r>
              <a:rPr lang="en-US" dirty="0"/>
              <a:t>Web-based, standards based</a:t>
            </a:r>
          </a:p>
          <a:p>
            <a:r>
              <a:rPr lang="en-US" dirty="0"/>
              <a:t>Work-at-home solutions</a:t>
            </a:r>
          </a:p>
          <a:p>
            <a:pPr lvl="1"/>
            <a:r>
              <a:rPr lang="en-US" dirty="0"/>
              <a:t>Additional potential of failure outages</a:t>
            </a:r>
          </a:p>
          <a:p>
            <a:pPr lvl="1"/>
            <a:r>
              <a:rPr lang="en-US" dirty="0"/>
              <a:t>Limited to areas with high-speed internet</a:t>
            </a:r>
          </a:p>
          <a:p>
            <a:pPr lvl="1"/>
            <a:r>
              <a:rPr lang="en-US" dirty="0"/>
              <a:t>Additional costs</a:t>
            </a:r>
          </a:p>
        </p:txBody>
      </p:sp>
      <p:pic>
        <p:nvPicPr>
          <p:cNvPr id="1026" name="Picture 2" descr="http://www.bdconnectctg.net/images/secure_vp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9" y="3116262"/>
            <a:ext cx="3146425" cy="31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06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3"/>
            <a:ext cx="4937760" cy="4533295"/>
          </a:xfrm>
        </p:spPr>
        <p:txBody>
          <a:bodyPr>
            <a:normAutofit/>
          </a:bodyPr>
          <a:lstStyle/>
          <a:p>
            <a:r>
              <a:rPr lang="en-US" dirty="0"/>
              <a:t>Quick NFS follow up</a:t>
            </a:r>
          </a:p>
          <a:p>
            <a:r>
              <a:rPr lang="en-US" dirty="0"/>
              <a:t>Monitoring and </a:t>
            </a:r>
            <a:r>
              <a:rPr lang="en-US" dirty="0" err="1"/>
              <a:t>Netdata</a:t>
            </a:r>
            <a:r>
              <a:rPr lang="en-US" dirty="0"/>
              <a:t> Install</a:t>
            </a:r>
          </a:p>
          <a:p>
            <a:r>
              <a:rPr lang="en-US" dirty="0"/>
              <a:t>Installing from Source</a:t>
            </a:r>
          </a:p>
          <a:p>
            <a:r>
              <a:rPr lang="en-US" dirty="0"/>
              <a:t>IP Address and DNS Updates/Review</a:t>
            </a:r>
          </a:p>
          <a:p>
            <a:r>
              <a:rPr lang="en-US" dirty="0"/>
              <a:t>Remote Access Services</a:t>
            </a:r>
          </a:p>
          <a:p>
            <a:r>
              <a:rPr lang="en-US" dirty="0"/>
              <a:t>Routes &amp; Paths</a:t>
            </a:r>
          </a:p>
          <a:p>
            <a:r>
              <a:rPr lang="en-US" dirty="0"/>
              <a:t>Reverse SSH</a:t>
            </a:r>
          </a:p>
          <a:p>
            <a:r>
              <a:rPr lang="en-US" dirty="0"/>
              <a:t>Review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53329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http://www.capigi.eu/Portals/9/Images/CAPIGI%202016/Objecti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787" y="4112380"/>
            <a:ext cx="2771775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34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Access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16954"/>
          </a:xfrm>
        </p:spPr>
        <p:txBody>
          <a:bodyPr>
            <a:normAutofit/>
          </a:bodyPr>
          <a:lstStyle/>
          <a:p>
            <a:r>
              <a:rPr lang="en-US" dirty="0"/>
              <a:t>Centralize remote access service administration</a:t>
            </a:r>
          </a:p>
          <a:p>
            <a:pPr lvl="1"/>
            <a:r>
              <a:rPr lang="en-US" dirty="0"/>
              <a:t>Security choke points</a:t>
            </a:r>
          </a:p>
          <a:p>
            <a:pPr lvl="1"/>
            <a:r>
              <a:rPr lang="en-US" dirty="0"/>
              <a:t>Limited points of entry</a:t>
            </a:r>
          </a:p>
          <a:p>
            <a:pPr lvl="1"/>
            <a:r>
              <a:rPr lang="en-US" dirty="0"/>
              <a:t>Ease of management</a:t>
            </a:r>
          </a:p>
          <a:p>
            <a:r>
              <a:rPr lang="en-US" dirty="0"/>
              <a:t>Potential for outsourcing</a:t>
            </a:r>
          </a:p>
          <a:p>
            <a:pPr lvl="1"/>
            <a:r>
              <a:rPr lang="en-US" dirty="0"/>
              <a:t>Frequently changing technologies</a:t>
            </a:r>
          </a:p>
          <a:p>
            <a:pPr lvl="1"/>
            <a:r>
              <a:rPr lang="en-US" dirty="0"/>
              <a:t>Economies of scale</a:t>
            </a:r>
          </a:p>
          <a:p>
            <a:r>
              <a:rPr lang="en-US" dirty="0"/>
              <a:t>Protect as a guest network</a:t>
            </a:r>
          </a:p>
          <a:p>
            <a:pPr lvl="1"/>
            <a:r>
              <a:rPr lang="en-US" dirty="0"/>
              <a:t>People connecting through the remote should have more restrictive access</a:t>
            </a:r>
          </a:p>
          <a:p>
            <a:pPr lvl="1"/>
            <a:r>
              <a:rPr lang="en-US" dirty="0"/>
              <a:t>May have access to selected internal resources</a:t>
            </a:r>
          </a:p>
          <a:p>
            <a:pPr lvl="1"/>
            <a:r>
              <a:rPr lang="en-US" dirty="0"/>
              <a:t>Separate with a </a:t>
            </a:r>
            <a:r>
              <a:rPr lang="en-US" dirty="0" err="1"/>
              <a:t>vlan</a:t>
            </a:r>
            <a:r>
              <a:rPr lang="en-US" dirty="0"/>
              <a:t>, routing, and different physical interfaces and devices</a:t>
            </a:r>
          </a:p>
          <a:p>
            <a:r>
              <a:rPr lang="en-US" dirty="0"/>
              <a:t>Guest Wi-Fi Networks</a:t>
            </a:r>
          </a:p>
        </p:txBody>
      </p:sp>
      <p:pic>
        <p:nvPicPr>
          <p:cNvPr id="1026" name="Picture 2" descr="http://www.bdconnectctg.net/images/secure_vp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9" y="3116262"/>
            <a:ext cx="3146425" cy="314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20789808">
            <a:off x="6185726" y="2402107"/>
            <a:ext cx="3512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Encryption!</a:t>
            </a:r>
          </a:p>
        </p:txBody>
      </p:sp>
    </p:spTree>
    <p:extLst>
      <p:ext uri="{BB962C8B-B14F-4D97-AF65-F5344CB8AC3E}">
        <p14:creationId xmlns:p14="http://schemas.microsoft.com/office/powerpoint/2010/main" val="3182732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5041"/>
          </a:xfrm>
        </p:spPr>
        <p:txBody>
          <a:bodyPr>
            <a:normAutofit/>
          </a:bodyPr>
          <a:lstStyle/>
          <a:p>
            <a:r>
              <a:rPr lang="en-US" dirty="0"/>
              <a:t>Virtual Network Computing (VNC)</a:t>
            </a:r>
          </a:p>
          <a:p>
            <a:pPr lvl="1"/>
            <a:r>
              <a:rPr lang="en-US" dirty="0"/>
              <a:t>Graphical desktop sharing system that uses the Remote Frame Buffer protocol (RFB) to remotely control another computer. – Wikipedia</a:t>
            </a:r>
          </a:p>
          <a:p>
            <a:pPr lvl="1"/>
            <a:r>
              <a:rPr lang="en-US" dirty="0"/>
              <a:t>Transmits keyboard, mouse, and graphics</a:t>
            </a:r>
          </a:p>
          <a:p>
            <a:pPr lvl="1"/>
            <a:r>
              <a:rPr lang="en-US" dirty="0"/>
              <a:t>VNC Server – Destination of the VNC connection</a:t>
            </a:r>
          </a:p>
          <a:p>
            <a:pPr lvl="1"/>
            <a:r>
              <a:rPr lang="en-US" dirty="0"/>
              <a:t>VNC Client – Source of the VNC connection</a:t>
            </a:r>
          </a:p>
          <a:p>
            <a:pPr lvl="1"/>
            <a:r>
              <a:rPr lang="en-US" dirty="0"/>
              <a:t>VNC Protocol – Network protocol working at the framebuffer level</a:t>
            </a:r>
          </a:p>
          <a:p>
            <a:pPr lvl="2"/>
            <a:r>
              <a:rPr lang="en-US" dirty="0"/>
              <a:t>RFB – Remote Framebuffer Protocol</a:t>
            </a:r>
          </a:p>
          <a:p>
            <a:pPr lvl="1"/>
            <a:r>
              <a:rPr lang="en-US" dirty="0"/>
              <a:t>Typically not encrypted!</a:t>
            </a:r>
          </a:p>
          <a:p>
            <a:pPr lvl="2"/>
            <a:r>
              <a:rPr lang="en-US" dirty="0"/>
              <a:t>Traffic protocol is inherently insecure</a:t>
            </a:r>
          </a:p>
          <a:p>
            <a:pPr lvl="2"/>
            <a:r>
              <a:rPr lang="en-US" dirty="0"/>
              <a:t>Encrypt through secure SSH tunnels!</a:t>
            </a:r>
          </a:p>
          <a:p>
            <a:pPr lvl="3"/>
            <a:r>
              <a:rPr lang="en-US" dirty="0"/>
              <a:t>-L 5901:127.0.0.1:5901</a:t>
            </a:r>
          </a:p>
          <a:p>
            <a:pPr lvl="1"/>
            <a:r>
              <a:rPr lang="en-US" dirty="0"/>
              <a:t>TCP Connection</a:t>
            </a:r>
          </a:p>
          <a:p>
            <a:pPr lvl="2"/>
            <a:r>
              <a:rPr lang="en-US" dirty="0"/>
              <a:t>Typically at ports 5900-5999</a:t>
            </a:r>
          </a:p>
        </p:txBody>
      </p:sp>
      <p:pic>
        <p:nvPicPr>
          <p:cNvPr id="5" name="Picture 2" descr="http://www.virtualpanic.com/tutorials/images/android-vncviewer.png">
            <a:extLst>
              <a:ext uri="{FF2B5EF4-FFF2-40B4-BE49-F238E27FC236}">
                <a16:creationId xmlns:a16="http://schemas.microsoft.com/office/drawing/2014/main" id="{33BC9C09-B9EA-B510-45F2-3C234BB4E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599" y="4624386"/>
            <a:ext cx="1490663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737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45516"/>
          </a:xfrm>
        </p:spPr>
        <p:txBody>
          <a:bodyPr>
            <a:normAutofit/>
          </a:bodyPr>
          <a:lstStyle/>
          <a:p>
            <a:r>
              <a:rPr lang="en-US" dirty="0"/>
              <a:t>Quick Install 1/2</a:t>
            </a:r>
          </a:p>
          <a:p>
            <a:pPr lvl="1"/>
            <a:r>
              <a:rPr lang="en-US" dirty="0"/>
              <a:t>Set up VNC connection to OS GUI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Install Tiger VNC server software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-y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tigervnc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-server</a:t>
            </a:r>
          </a:p>
          <a:p>
            <a:pPr lvl="2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Copy the service file in place</a:t>
            </a:r>
          </a:p>
          <a:p>
            <a:pPr lvl="2"/>
            <a:r>
              <a:rPr lang="en-US" dirty="0"/>
              <a:t>This file provides the startup services for user #1, on port 5900+1!</a:t>
            </a:r>
          </a:p>
          <a:p>
            <a:pPr lvl="3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cp /lib/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/system/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vncserver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@.service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/etc/systemd/system/vncserver@:1.service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Add TCP firewall port 5901</a:t>
            </a:r>
          </a:p>
          <a:p>
            <a:pPr lvl="2"/>
            <a:r>
              <a:rPr lang="en-US" dirty="0"/>
              <a:t>firewall-</a:t>
            </a:r>
            <a:r>
              <a:rPr lang="en-US" dirty="0" err="1"/>
              <a:t>cmd</a:t>
            </a:r>
            <a:r>
              <a:rPr lang="en-US" dirty="0"/>
              <a:t> --zone=public --add-port=5901/</a:t>
            </a:r>
            <a:r>
              <a:rPr lang="en-US" dirty="0" err="1"/>
              <a:t>tcp</a:t>
            </a:r>
            <a:r>
              <a:rPr lang="en-US" dirty="0"/>
              <a:t> --permanent; firewall-</a:t>
            </a:r>
            <a:r>
              <a:rPr lang="en-US" dirty="0" err="1"/>
              <a:t>cmd</a:t>
            </a:r>
            <a:r>
              <a:rPr lang="en-US" dirty="0"/>
              <a:t> --reload</a:t>
            </a:r>
          </a:p>
        </p:txBody>
      </p:sp>
      <p:pic>
        <p:nvPicPr>
          <p:cNvPr id="6" name="Picture 2" descr="http://www.virtualpanic.com/tutorials/images/android-vncviewer.png">
            <a:extLst>
              <a:ext uri="{FF2B5EF4-FFF2-40B4-BE49-F238E27FC236}">
                <a16:creationId xmlns:a16="http://schemas.microsoft.com/office/drawing/2014/main" id="{3291E658-4769-CD47-82E8-EE18331A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599" y="4624386"/>
            <a:ext cx="1490663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48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0D306-148A-C144-7CA9-A2E85F330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78C6-79D2-942C-DA53-1E1AAE510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D61B1-5006-C4F6-A3F1-C83530E3E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45516"/>
          </a:xfrm>
        </p:spPr>
        <p:txBody>
          <a:bodyPr>
            <a:normAutofit/>
          </a:bodyPr>
          <a:lstStyle/>
          <a:p>
            <a:r>
              <a:rPr lang="en-US" dirty="0"/>
              <a:t>Quick Install 2/2</a:t>
            </a:r>
          </a:p>
          <a:p>
            <a:pPr lvl="1"/>
            <a:r>
              <a:rPr lang="en-US" dirty="0"/>
              <a:t>Switch to user and run the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vncserver</a:t>
            </a:r>
            <a:r>
              <a:rPr lang="en-US" dirty="0"/>
              <a:t> command to create a </a:t>
            </a:r>
            <a:r>
              <a:rPr lang="en-US" dirty="0" err="1"/>
              <a:t>vnc</a:t>
            </a:r>
            <a:r>
              <a:rPr lang="en-US" dirty="0"/>
              <a:t> password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 user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vncserver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84048" lvl="2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Set new service to run at boot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daemon-reload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enable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vncserver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@:1.service --now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Attempt to open a VNC connection to your server on port 5901!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3A3DF8-E7E0-124B-6241-E97EC88A2263}"/>
              </a:ext>
            </a:extLst>
          </p:cNvPr>
          <p:cNvSpPr/>
          <p:nvPr/>
        </p:nvSpPr>
        <p:spPr>
          <a:xfrm rot="210215">
            <a:off x="8224275" y="2828835"/>
            <a:ext cx="32595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Use the username </a:t>
            </a:r>
            <a:r>
              <a:rPr lang="en-US" sz="3600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user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2" descr="http://www.virtualpanic.com/tutorials/images/android-vncviewer.png">
            <a:extLst>
              <a:ext uri="{FF2B5EF4-FFF2-40B4-BE49-F238E27FC236}">
                <a16:creationId xmlns:a16="http://schemas.microsoft.com/office/drawing/2014/main" id="{85DD6061-8365-629B-FA46-F0D66486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599" y="4624386"/>
            <a:ext cx="1490663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693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0C78-3321-6B4C-8979-410F98D8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Costs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82BD7-854C-9C4B-BE67-86F93F0D1E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95" y="1959396"/>
            <a:ext cx="10055185" cy="2939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878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22827-8BBA-480C-3EA6-FC1568B6B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40767-EE9A-13FA-AF95-9BBB51ABD8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CMAC 3990.200</a:t>
            </a:r>
            <a:br>
              <a:rPr lang="en-US" dirty="0"/>
            </a:br>
            <a:r>
              <a:rPr lang="en-US" sz="5400" dirty="0"/>
              <a:t>Systems Administration</a:t>
            </a:r>
            <a:br>
              <a:rPr lang="en-US" sz="5400" dirty="0"/>
            </a:br>
            <a:r>
              <a:rPr lang="en-US" sz="5400" dirty="0"/>
              <a:t>and Operations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1850C0-16D1-33AA-F372-B397876F1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7"/>
          </a:xfrm>
        </p:spPr>
        <p:txBody>
          <a:bodyPr>
            <a:normAutofit/>
          </a:bodyPr>
          <a:lstStyle/>
          <a:p>
            <a:r>
              <a:rPr lang="en-US" dirty="0"/>
              <a:t>Fall 2025 – Week 7.2 – October 9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r>
              <a:rPr lang="en-US" dirty="0"/>
              <a:t>Reviews and updates</a:t>
            </a:r>
          </a:p>
        </p:txBody>
      </p:sp>
    </p:spTree>
    <p:extLst>
      <p:ext uri="{BB962C8B-B14F-4D97-AF65-F5344CB8AC3E}">
        <p14:creationId xmlns:p14="http://schemas.microsoft.com/office/powerpoint/2010/main" val="3668664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3"/>
            <a:ext cx="4937760" cy="4533295"/>
          </a:xfrm>
        </p:spPr>
        <p:txBody>
          <a:bodyPr>
            <a:normAutofit/>
          </a:bodyPr>
          <a:lstStyle/>
          <a:p>
            <a:r>
              <a:rPr lang="en-US" dirty="0"/>
              <a:t>SSH Tunnel refreshers</a:t>
            </a:r>
          </a:p>
          <a:p>
            <a:r>
              <a:rPr lang="en-US" dirty="0"/>
              <a:t>Some DNS updates</a:t>
            </a:r>
          </a:p>
          <a:p>
            <a:r>
              <a:rPr lang="en-US" dirty="0"/>
              <a:t>A little about Backups</a:t>
            </a:r>
          </a:p>
          <a:p>
            <a:r>
              <a:rPr lang="en-US" dirty="0"/>
              <a:t>Review for Midterm</a:t>
            </a:r>
          </a:p>
          <a:p>
            <a:r>
              <a:rPr lang="en-US" dirty="0"/>
              <a:t>Assignment 9 Stuff</a:t>
            </a:r>
          </a:p>
        </p:txBody>
      </p:sp>
      <p:pic>
        <p:nvPicPr>
          <p:cNvPr id="4" name="Picture 2" descr="http://www.businessobjectives.org/images/Examples-Of-Business-Objectives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3794" y="3683523"/>
            <a:ext cx="2381250" cy="2381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6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Tunnels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945784" cy="4023360"/>
          </a:xfrm>
        </p:spPr>
        <p:txBody>
          <a:bodyPr>
            <a:normAutofit/>
          </a:bodyPr>
          <a:lstStyle/>
          <a:p>
            <a:r>
              <a:rPr lang="en-US" sz="2400" dirty="0"/>
              <a:t>SSH Tunnels are secure and encrypted between endpoints!</a:t>
            </a:r>
          </a:p>
          <a:p>
            <a:r>
              <a:rPr lang="en-US" sz="2400" dirty="0"/>
              <a:t>Local port forwarding</a:t>
            </a:r>
          </a:p>
          <a:p>
            <a:pPr lvl="1"/>
            <a:r>
              <a:rPr lang="en-US" sz="2000" dirty="0"/>
              <a:t>Similar to port forwarding on a router</a:t>
            </a:r>
          </a:p>
          <a:p>
            <a:pPr lvl="1"/>
            <a:r>
              <a:rPr lang="en-US" sz="2000" dirty="0" err="1"/>
              <a:t>ssh</a:t>
            </a:r>
            <a:r>
              <a:rPr lang="en-US" sz="2000" dirty="0"/>
              <a:t> -L </a:t>
            </a:r>
            <a:r>
              <a:rPr lang="en-US" sz="2000" dirty="0" err="1"/>
              <a:t>source_port:destination_host:destination_port</a:t>
            </a:r>
            <a:r>
              <a:rPr lang="en-US" sz="2000" dirty="0"/>
              <a:t> </a:t>
            </a:r>
            <a:r>
              <a:rPr lang="en-US" sz="2000" dirty="0" err="1"/>
              <a:t>user@host.tld</a:t>
            </a:r>
            <a:endParaRPr lang="en-US" sz="2000" dirty="0"/>
          </a:p>
          <a:p>
            <a:pPr lvl="2"/>
            <a:r>
              <a:rPr lang="en-US" sz="1600" dirty="0"/>
              <a:t>Ex: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ssh –L 8080:cmac3990-110.cs.edinboro.edu:80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cs_student@jpatalon.cs.edinboro.edu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sz="1600" dirty="0"/>
              <a:t>This command opens an encrypted tunnel between my local machine and ssh server </a:t>
            </a:r>
            <a:r>
              <a:rPr lang="en-US" sz="1600" dirty="0" err="1"/>
              <a:t>jpatalon.cs.edinboro.edu</a:t>
            </a:r>
            <a:endParaRPr lang="en-US" sz="1600" dirty="0"/>
          </a:p>
          <a:p>
            <a:pPr lvl="2"/>
            <a:r>
              <a:rPr lang="en-US" sz="1600" dirty="0"/>
              <a:t>Traffic sent to localhost port 8080 is redirected to cmac3990-110.cs.edinboro.edu port 80</a:t>
            </a:r>
          </a:p>
        </p:txBody>
      </p:sp>
      <p:pic>
        <p:nvPicPr>
          <p:cNvPr id="4" name="Picture 2" descr="http://www.technodoze.com/wp-content/uploads/surf-through-proxy-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6" y="4528801"/>
            <a:ext cx="5139748" cy="16601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47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Tunnels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9984935" cy="4023360"/>
          </a:xfrm>
        </p:spPr>
        <p:txBody>
          <a:bodyPr>
            <a:normAutofit/>
          </a:bodyPr>
          <a:lstStyle/>
          <a:p>
            <a:r>
              <a:rPr lang="en-US" sz="2400" dirty="0"/>
              <a:t>SOCKS (Dynamic) Proxy</a:t>
            </a:r>
          </a:p>
          <a:p>
            <a:pPr lvl="1"/>
            <a:r>
              <a:rPr lang="en-US" sz="2000" dirty="0"/>
              <a:t>Allows for website </a:t>
            </a:r>
            <a:r>
              <a:rPr lang="en-US" sz="2000" dirty="0" err="1"/>
              <a:t>proxying</a:t>
            </a:r>
            <a:endParaRPr lang="en-US" sz="2000" dirty="0"/>
          </a:p>
          <a:p>
            <a:pPr lvl="1"/>
            <a:r>
              <a:rPr lang="en-US" sz="2000" dirty="0"/>
              <a:t>Can be used to allow connections around firewalls</a:t>
            </a:r>
          </a:p>
          <a:p>
            <a:pPr lvl="2"/>
            <a:r>
              <a:rPr lang="en-US" sz="1600" dirty="0"/>
              <a:t>Connect to your cmac3990 web server from anywhere through an intermediate host</a:t>
            </a:r>
          </a:p>
          <a:p>
            <a:pPr lvl="1"/>
            <a:r>
              <a:rPr lang="en-US" sz="2000" dirty="0" err="1"/>
              <a:t>ssh</a:t>
            </a:r>
            <a:r>
              <a:rPr lang="en-US" sz="2000" dirty="0"/>
              <a:t> -D port </a:t>
            </a:r>
            <a:r>
              <a:rPr lang="en-US" sz="2000" dirty="0" err="1"/>
              <a:t>user@host.tld</a:t>
            </a:r>
            <a:endParaRPr lang="en-US" sz="2000" dirty="0"/>
          </a:p>
          <a:p>
            <a:pPr lvl="2"/>
            <a:r>
              <a:rPr lang="en-US" sz="1600" dirty="0"/>
              <a:t>Ex: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ssh –D 55510 cs_student@jpatalon.cs.edinboro.edu</a:t>
            </a:r>
          </a:p>
          <a:p>
            <a:pPr lvl="2"/>
            <a:r>
              <a:rPr lang="en-US" sz="1600" dirty="0"/>
              <a:t>This command opens an encrypted tunnel between your local machine and ssh server </a:t>
            </a:r>
            <a:r>
              <a:rPr lang="en-US" sz="1600" dirty="0" err="1"/>
              <a:t>jpatalon.cs.edinboro.edu</a:t>
            </a:r>
            <a:endParaRPr lang="en-US" sz="1600" dirty="0"/>
          </a:p>
          <a:p>
            <a:pPr lvl="2"/>
            <a:r>
              <a:rPr lang="en-US" sz="1600" dirty="0"/>
              <a:t>Web SOCKS traffic is sent through port 55510 to server jpatalon.cs.edinboro.edu, where it is then forwarded to the destination</a:t>
            </a:r>
          </a:p>
          <a:p>
            <a:pPr lvl="2"/>
            <a:endParaRPr lang="en-US" sz="1600" dirty="0"/>
          </a:p>
        </p:txBody>
      </p:sp>
      <p:pic>
        <p:nvPicPr>
          <p:cNvPr id="5122" name="Picture 2" descr="http://www.technodoze.com/wp-content/uploads/surf-through-proxy-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6" y="4528801"/>
            <a:ext cx="5139748" cy="16601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1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Tunnels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0923735" cy="4023360"/>
          </a:xfrm>
        </p:spPr>
        <p:txBody>
          <a:bodyPr>
            <a:normAutofit/>
          </a:bodyPr>
          <a:lstStyle/>
          <a:p>
            <a:r>
              <a:rPr lang="en-US" sz="2400" dirty="0"/>
              <a:t>Combined SSH SOCKS proxy and local tunnels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ssh –D 55510 –L 33890:147.64.243.110:3389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cs_student@jpatalon.cs.edinboro.edu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ourier New" panose="02070309020205020404" pitchFamily="49" charset="0"/>
              </a:rPr>
              <a:t>This creates a tunnel through server </a:t>
            </a:r>
            <a:r>
              <a:rPr lang="en-US" dirty="0" err="1">
                <a:latin typeface="Calibri" panose="020F0502020204030204" pitchFamily="34" charset="0"/>
                <a:cs typeface="Courier New" panose="02070309020205020404" pitchFamily="49" charset="0"/>
              </a:rPr>
              <a:t>jpatalon.cs.edinboro.edu</a:t>
            </a:r>
            <a:endParaRPr lang="en-US" dirty="0">
              <a:latin typeface="Calibri" panose="020F0502020204030204" pitchFamily="34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ourier New" panose="02070309020205020404" pitchFamily="49" charset="0"/>
              </a:rPr>
              <a:t>This allows us to do both a local port forward and a dynamic port forward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ourier New" panose="02070309020205020404" pitchFamily="49" charset="0"/>
              </a:rPr>
              <a:t>Connecting to localhost port 33890 is forwarded to 147.64.243.110 port 3389 through </a:t>
            </a:r>
            <a:r>
              <a:rPr lang="en-US" dirty="0" err="1">
                <a:latin typeface="Calibri" panose="020F0502020204030204" pitchFamily="34" charset="0"/>
                <a:cs typeface="Courier New" panose="02070309020205020404" pitchFamily="49" charset="0"/>
              </a:rPr>
              <a:t>jpatalon.cs.edinboro.edu</a:t>
            </a:r>
            <a:endParaRPr lang="en-US" dirty="0">
              <a:latin typeface="Calibri" panose="020F0502020204030204" pitchFamily="34" charset="0"/>
              <a:cs typeface="Courier New" panose="02070309020205020404" pitchFamily="49" charset="0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cs typeface="Courier New" panose="02070309020205020404" pitchFamily="49" charset="0"/>
              </a:rPr>
              <a:t>A dynamic SOCKS proxy is set up through localhost port 55510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ourier New" panose="02070309020205020404" pitchFamily="49" charset="0"/>
              </a:rPr>
              <a:t>The connection is encrypted between the localhost and </a:t>
            </a:r>
            <a:r>
              <a:rPr lang="en-US" dirty="0" err="1">
                <a:latin typeface="Calibri" panose="020F0502020204030204" pitchFamily="34" charset="0"/>
                <a:cs typeface="Courier New" panose="02070309020205020404" pitchFamily="49" charset="0"/>
              </a:rPr>
              <a:t>jpatalon.cs.edinboro.edu</a:t>
            </a:r>
            <a:endParaRPr lang="en-US" dirty="0">
              <a:latin typeface="Calibri" panose="020F0502020204030204" pitchFamily="34" charset="0"/>
              <a:cs typeface="Courier New" panose="02070309020205020404" pitchFamily="49" charset="0"/>
            </a:endParaRPr>
          </a:p>
        </p:txBody>
      </p:sp>
      <p:pic>
        <p:nvPicPr>
          <p:cNvPr id="5122" name="Picture 2" descr="http://www.technodoze.com/wp-content/uploads/surf-through-proxy-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6" y="4528801"/>
            <a:ext cx="5139748" cy="16601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17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159412"/>
          </a:xfrm>
        </p:spPr>
        <p:txBody>
          <a:bodyPr>
            <a:normAutofit/>
          </a:bodyPr>
          <a:lstStyle/>
          <a:p>
            <a:r>
              <a:rPr lang="en-US" dirty="0"/>
              <a:t>The best time to plant a tree was 20 years ago.  The second-best time is now.</a:t>
            </a:r>
          </a:p>
          <a:p>
            <a:r>
              <a:rPr lang="en-US" dirty="0"/>
              <a:t>Attendance</a:t>
            </a:r>
          </a:p>
          <a:p>
            <a:r>
              <a:rPr lang="en-US" dirty="0"/>
              <a:t>Good of the class</a:t>
            </a:r>
          </a:p>
          <a:p>
            <a:r>
              <a:rPr lang="en-US" dirty="0"/>
              <a:t>Midterm next week!</a:t>
            </a:r>
          </a:p>
          <a:p>
            <a:pPr lvl="1"/>
            <a:r>
              <a:rPr lang="en-US" dirty="0"/>
              <a:t>Review: Thursday, October 9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 lvl="1"/>
            <a:r>
              <a:rPr lang="en-US" dirty="0"/>
              <a:t>Exam: Tuesday, October 14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r>
              <a:rPr lang="en-US" dirty="0"/>
              <a:t>Presentation Reminder!</a:t>
            </a:r>
          </a:p>
          <a:p>
            <a:pPr lvl="1"/>
            <a:r>
              <a:rPr lang="en-US" dirty="0"/>
              <a:t>December 2, 2025</a:t>
            </a:r>
          </a:p>
          <a:p>
            <a:r>
              <a:rPr lang="en-US" dirty="0"/>
              <a:t>Final: Tuesday December 9</a:t>
            </a:r>
            <a:r>
              <a:rPr lang="en-US" baseline="30000" dirty="0"/>
              <a:t>th</a:t>
            </a:r>
            <a:r>
              <a:rPr lang="en-US" dirty="0"/>
              <a:t>, 2025 – 5:00PM to 7:00PM</a:t>
            </a:r>
          </a:p>
        </p:txBody>
      </p:sp>
      <p:pic>
        <p:nvPicPr>
          <p:cNvPr id="2050" name="Picture 2" descr="Information, Info, Message, Embassy, Wikipedia, But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12" y="2541963"/>
            <a:ext cx="3651809" cy="36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890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Tunnels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845676" cy="4023360"/>
          </a:xfrm>
        </p:spPr>
        <p:txBody>
          <a:bodyPr>
            <a:normAutofit/>
          </a:bodyPr>
          <a:lstStyle/>
          <a:p>
            <a:r>
              <a:rPr lang="en-US" sz="2400" dirty="0"/>
              <a:t>Multi-hop </a:t>
            </a:r>
            <a:r>
              <a:rPr lang="en-US" sz="2400" dirty="0" err="1"/>
              <a:t>ssh</a:t>
            </a:r>
            <a:r>
              <a:rPr lang="en-US" sz="2400" dirty="0"/>
              <a:t> tunnels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ssh -D 55555 -L 55556:127.0.0.1:55556 -L 55557:127.0.0.1:55557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cs_student@jpatalon.cs.edinboro.edu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ssh -D 55556 -L 55557:127.0.0.1:55557 user@147.64.243.110</a:t>
            </a:r>
          </a:p>
        </p:txBody>
      </p:sp>
      <p:pic>
        <p:nvPicPr>
          <p:cNvPr id="5122" name="Picture 2" descr="http://www.technodoze.com/wp-content/uploads/surf-through-proxy-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36" y="4528801"/>
            <a:ext cx="5139748" cy="16601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88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14603-E794-C91D-F120-DCCF9682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B8284-8C62-417E-8A9A-9406AE08DBF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14DEF-7396-119A-45ED-24AE15640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585787"/>
            <a:ext cx="112014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83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54F3-7462-5E42-98F6-60509C94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SSH 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8F95-A313-054A-8C9B-C017EF30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058400" cy="4337995"/>
          </a:xfrm>
        </p:spPr>
        <p:txBody>
          <a:bodyPr/>
          <a:lstStyle/>
          <a:p>
            <a:r>
              <a:rPr lang="en-US" dirty="0"/>
              <a:t>Open an SSH connection that allows additional connections in the opposite direction!</a:t>
            </a:r>
          </a:p>
          <a:p>
            <a:pPr lvl="1"/>
            <a:r>
              <a:rPr lang="en-US" dirty="0"/>
              <a:t>Ex: I open a reverse SSH tunnel from my house to jpatalon.cs.Edinboro.edu with port 32123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ssh -R 32123:localhost:22 cs_student@jpatalon.cs.edinboro.edu -p 54321</a:t>
            </a:r>
          </a:p>
          <a:p>
            <a:pPr lvl="2"/>
            <a:r>
              <a:rPr lang="en-US" dirty="0"/>
              <a:t>A tunnel from jpatalon.cs.Edinboro.edu on port 32123 will now be forwarded to the originating (localhost) machine port 22</a:t>
            </a:r>
          </a:p>
          <a:p>
            <a:pPr lvl="2"/>
            <a:r>
              <a:rPr lang="en-US" dirty="0"/>
              <a:t>This will allow anyone to connect to </a:t>
            </a:r>
            <a:r>
              <a:rPr lang="en-US" b="1" dirty="0"/>
              <a:t>localhost port 32123 on jpatalon.cs.Edinboro.edu </a:t>
            </a:r>
            <a:r>
              <a:rPr lang="en-US" dirty="0"/>
              <a:t>and go through the tunnel!</a:t>
            </a:r>
          </a:p>
          <a:p>
            <a:pPr lvl="2"/>
            <a:r>
              <a:rPr lang="en-US" dirty="0"/>
              <a:t>Log on to jpatalon.cs.Edinboro.edu, open a SSH connection to localhost port 32123, it is actually going to my machine!</a:t>
            </a:r>
          </a:p>
          <a:p>
            <a:pPr lvl="3"/>
            <a:r>
              <a:rPr lang="en-US" dirty="0"/>
              <a:t>Yeah you don’t have an account, so you can’t login.</a:t>
            </a:r>
          </a:p>
          <a:p>
            <a:pPr lvl="2"/>
            <a:r>
              <a:rPr lang="en-US" dirty="0"/>
              <a:t>This only works while my SSH tunnel is open!</a:t>
            </a:r>
          </a:p>
        </p:txBody>
      </p:sp>
      <p:pic>
        <p:nvPicPr>
          <p:cNvPr id="2050" name="Picture 2" descr="Simple Reverse SSH Tunnels -- λ ryan. himmelwright. 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09" y="4368800"/>
            <a:ext cx="5121489" cy="181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998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54F3-7462-5E42-98F6-60509C94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SSH Tunnel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8F95-A313-054A-8C9B-C017EF30F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8" y="1845734"/>
            <a:ext cx="10789921" cy="4504962"/>
          </a:xfrm>
        </p:spPr>
        <p:txBody>
          <a:bodyPr/>
          <a:lstStyle/>
          <a:p>
            <a:r>
              <a:rPr lang="en-US" dirty="0"/>
              <a:t>Open an SSH connection that allows additional connections in the opposite direction!</a:t>
            </a:r>
          </a:p>
          <a:p>
            <a:pPr lvl="1"/>
            <a:r>
              <a:rPr lang="en-US" dirty="0"/>
              <a:t>How about multiple tunnels?</a:t>
            </a:r>
          </a:p>
          <a:p>
            <a:pPr lvl="2"/>
            <a:r>
              <a:rPr lang="en-US" dirty="0"/>
              <a:t>I run this from my machine: Reverse tunnel on </a:t>
            </a:r>
            <a:r>
              <a:rPr lang="en-US" dirty="0" err="1"/>
              <a:t>jpatalon</a:t>
            </a:r>
            <a:r>
              <a:rPr lang="en-US" dirty="0"/>
              <a:t> port 32123 to my house on port 19999, and port 32122 to port 22…</a:t>
            </a:r>
          </a:p>
          <a:p>
            <a:pPr lvl="3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ssh -R 32123:10.11.187.1:19999 -R 32122:localhost:22 cs_student@jpatalon.cs.edinboro.edu –D 54321</a:t>
            </a:r>
            <a:endParaRPr lang="en-US" sz="1200" dirty="0"/>
          </a:p>
          <a:p>
            <a:pPr lvl="2"/>
            <a:r>
              <a:rPr lang="en-US" dirty="0"/>
              <a:t>You can then connect to http://localhost:32123 and access the </a:t>
            </a:r>
            <a:r>
              <a:rPr lang="en-US" dirty="0" err="1"/>
              <a:t>netdata</a:t>
            </a:r>
            <a:r>
              <a:rPr lang="en-US" dirty="0"/>
              <a:t> instance behind it, on my local network…</a:t>
            </a:r>
          </a:p>
          <a:p>
            <a:pPr lvl="3"/>
            <a:r>
              <a:rPr lang="en-US" dirty="0"/>
              <a:t>Open a local proxy from anywhere to jpatalon.cs.Edinboro.edu…</a:t>
            </a:r>
          </a:p>
          <a:p>
            <a:pPr lvl="3"/>
            <a:r>
              <a:rPr lang="en-US" dirty="0">
                <a:latin typeface="Courier" pitchFamily="2" charset="0"/>
              </a:rPr>
              <a:t>ssh -L 32124:localhost:32123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cs_student@jpatalon.cs.edinboro.edu –D 54321</a:t>
            </a:r>
            <a:endParaRPr lang="en-US" dirty="0"/>
          </a:p>
          <a:p>
            <a:pPr lvl="3"/>
            <a:r>
              <a:rPr lang="en-US" dirty="0"/>
              <a:t>Open a browser connection to http://localhost:32124 !</a:t>
            </a:r>
          </a:p>
          <a:p>
            <a:pPr lvl="4"/>
            <a:r>
              <a:rPr lang="en-US" dirty="0"/>
              <a:t>Localhost port 32124 goes through </a:t>
            </a:r>
            <a:br>
              <a:rPr lang="en-US" dirty="0"/>
            </a:br>
            <a:r>
              <a:rPr lang="en-US" b="1" u="sng" dirty="0"/>
              <a:t>your</a:t>
            </a:r>
            <a:r>
              <a:rPr lang="en-US" dirty="0"/>
              <a:t> SSH tunnel to </a:t>
            </a:r>
            <a:r>
              <a:rPr lang="en-US" dirty="0" err="1"/>
              <a:t>jpatalon</a:t>
            </a:r>
            <a:r>
              <a:rPr lang="en-US" dirty="0"/>
              <a:t> localhost port 32123</a:t>
            </a:r>
          </a:p>
          <a:p>
            <a:pPr lvl="4"/>
            <a:r>
              <a:rPr lang="en-US" dirty="0" err="1"/>
              <a:t>Jpatalon</a:t>
            </a:r>
            <a:r>
              <a:rPr lang="en-US" dirty="0"/>
              <a:t> localhost port 32123 goes through </a:t>
            </a:r>
            <a:br>
              <a:rPr lang="en-US" dirty="0"/>
            </a:br>
            <a:r>
              <a:rPr lang="en-US" b="1" u="sng" dirty="0"/>
              <a:t>my</a:t>
            </a:r>
            <a:r>
              <a:rPr lang="en-US" dirty="0"/>
              <a:t> SSH tunnel to 10.11.187.1 port 19999</a:t>
            </a:r>
          </a:p>
          <a:p>
            <a:pPr lvl="5"/>
            <a:r>
              <a:rPr lang="en-US" dirty="0" err="1"/>
              <a:t>Jpatalon</a:t>
            </a:r>
            <a:r>
              <a:rPr lang="en-US" dirty="0"/>
              <a:t> localhost port 32122 goes through</a:t>
            </a:r>
            <a:br>
              <a:rPr lang="en-US" dirty="0"/>
            </a:br>
            <a:r>
              <a:rPr lang="en-US" b="1" u="sng" dirty="0"/>
              <a:t>my</a:t>
            </a:r>
            <a:r>
              <a:rPr lang="en-US" dirty="0"/>
              <a:t> SSH tunnel to the originating localhost server port 22</a:t>
            </a:r>
          </a:p>
          <a:p>
            <a:pPr lvl="4"/>
            <a:r>
              <a:rPr lang="en-US" dirty="0"/>
              <a:t>You are connecting to the </a:t>
            </a:r>
            <a:r>
              <a:rPr lang="en-US" dirty="0" err="1"/>
              <a:t>Netdata</a:t>
            </a:r>
            <a:r>
              <a:rPr lang="en-US" dirty="0"/>
              <a:t> instance on my local network!</a:t>
            </a:r>
          </a:p>
          <a:p>
            <a:pPr lvl="2"/>
            <a:r>
              <a:rPr lang="en-US" dirty="0"/>
              <a:t>This still only works while my SSH tunnel is open!</a:t>
            </a:r>
          </a:p>
          <a:p>
            <a:pPr lvl="2"/>
            <a:endParaRPr lang="en-US" dirty="0"/>
          </a:p>
        </p:txBody>
      </p:sp>
      <p:pic>
        <p:nvPicPr>
          <p:cNvPr id="4" name="Picture 2" descr="Simple Reverse SSH Tunnels -- λ ryan. himmelwright. net">
            <a:extLst>
              <a:ext uri="{FF2B5EF4-FFF2-40B4-BE49-F238E27FC236}">
                <a16:creationId xmlns:a16="http://schemas.microsoft.com/office/drawing/2014/main" id="{02929D1A-D832-99B7-DFC8-6F133458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09" y="4368800"/>
            <a:ext cx="5121489" cy="181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891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54F3-7462-5E42-98F6-60509C949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Reverse SSH Tunnel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6B9E31-63A0-4527-8028-940548461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2978" y="1813560"/>
            <a:ext cx="9952702" cy="45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25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02002-19EF-F04C-82D7-0F9C3AE1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Server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A294-01DF-AC49-933C-1303E46BE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101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File: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named.conf</a:t>
            </a:r>
            <a:endParaRPr lang="en-US" dirty="0"/>
          </a:p>
          <a:p>
            <a:pPr lvl="1"/>
            <a:r>
              <a:rPr lang="en-US" dirty="0"/>
              <a:t>Options:</a:t>
            </a:r>
          </a:p>
          <a:p>
            <a:pPr marL="917120" lvl="5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listen-on port 53 { any; };</a:t>
            </a:r>
          </a:p>
          <a:p>
            <a:pPr marL="917120" lvl="5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listen-on-v6 port 53 { any; };</a:t>
            </a:r>
          </a:p>
          <a:p>
            <a:pPr marL="917120" lvl="5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allow-recursion {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127.0.0.1;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::1;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147.64.243.96/27;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192.168.0.0/24;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192.168.1.0/24;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10.11.0.0/16;</a:t>
            </a:r>
          </a:p>
          <a:p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                10.0.187.0/24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        };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CD569-D01A-E547-97AE-9ACE35414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445" y="4270696"/>
            <a:ext cx="2481424" cy="1985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http://cdn.curvve.com/wp-content/uploads/Terminal-Logo.png">
            <a:extLst>
              <a:ext uri="{FF2B5EF4-FFF2-40B4-BE49-F238E27FC236}">
                <a16:creationId xmlns:a16="http://schemas.microsoft.com/office/drawing/2014/main" id="{07CFFD0C-F18C-B842-DDFE-BC2B0685C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266" y="4650097"/>
            <a:ext cx="1437227" cy="14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719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BD9F1-F337-124F-A0D5-239425B8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FCED6-1EC8-2E40-87FE-D4B411046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5856"/>
          </a:xfrm>
        </p:spPr>
        <p:txBody>
          <a:bodyPr>
            <a:normAutofit/>
          </a:bodyPr>
          <a:lstStyle/>
          <a:p>
            <a:r>
              <a:rPr lang="en-US" dirty="0"/>
              <a:t>Evaluate backup needs</a:t>
            </a:r>
          </a:p>
          <a:p>
            <a:pPr lvl="1"/>
            <a:r>
              <a:rPr lang="en-US" dirty="0"/>
              <a:t>Amount of data to back up</a:t>
            </a:r>
          </a:p>
          <a:p>
            <a:pPr lvl="2"/>
            <a:r>
              <a:rPr lang="en-US" dirty="0"/>
              <a:t>Full, incremental, differential, clone…</a:t>
            </a:r>
          </a:p>
          <a:p>
            <a:pPr lvl="1"/>
            <a:r>
              <a:rPr lang="en-US" dirty="0"/>
              <a:t>Backup hardware and devices</a:t>
            </a:r>
          </a:p>
          <a:p>
            <a:pPr lvl="2"/>
            <a:r>
              <a:rPr lang="en-US" dirty="0"/>
              <a:t>Dedicated backup hardware, servers, media, drives, etc.</a:t>
            </a:r>
          </a:p>
          <a:p>
            <a:pPr lvl="1"/>
            <a:r>
              <a:rPr lang="en-US" dirty="0"/>
              <a:t>Necessary/Available network interface</a:t>
            </a:r>
          </a:p>
          <a:p>
            <a:pPr lvl="2"/>
            <a:r>
              <a:rPr lang="en-US" dirty="0"/>
              <a:t>Client speeds, concurrent backups, continuous backups</a:t>
            </a:r>
          </a:p>
          <a:p>
            <a:pPr lvl="1"/>
            <a:r>
              <a:rPr lang="en-US" dirty="0"/>
              <a:t>Recovery options and information</a:t>
            </a:r>
          </a:p>
          <a:p>
            <a:pPr lvl="2"/>
            <a:r>
              <a:rPr lang="en-US" dirty="0"/>
              <a:t>Speed, duration, procedures</a:t>
            </a:r>
          </a:p>
          <a:p>
            <a:pPr lvl="1"/>
            <a:r>
              <a:rPr lang="en-US" dirty="0"/>
              <a:t>Media management</a:t>
            </a:r>
          </a:p>
          <a:p>
            <a:pPr lvl="2"/>
            <a:r>
              <a:rPr lang="en-US" dirty="0"/>
              <a:t>On-site and Off-site rotation</a:t>
            </a:r>
          </a:p>
          <a:p>
            <a:pPr lvl="1"/>
            <a:r>
              <a:rPr lang="en-US" dirty="0"/>
              <a:t>Additional features</a:t>
            </a:r>
          </a:p>
          <a:p>
            <a:pPr lvl="2"/>
            <a:r>
              <a:rPr lang="en-US" dirty="0"/>
              <a:t>Deduplication</a:t>
            </a:r>
          </a:p>
          <a:p>
            <a:pPr lvl="2"/>
            <a:r>
              <a:rPr lang="en-US" dirty="0"/>
              <a:t>Encryption</a:t>
            </a:r>
          </a:p>
          <a:p>
            <a:pPr lvl="2"/>
            <a:r>
              <a:rPr lang="en-US" dirty="0"/>
              <a:t>Compression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CAC1B0-9FCF-0F44-87D4-67B4266C0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188" y="3590693"/>
            <a:ext cx="2613722" cy="26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47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Script &amp; </a:t>
            </a:r>
            <a:r>
              <a:rPr lang="en-US" dirty="0" err="1"/>
              <a:t>Cron</a:t>
            </a:r>
            <a:r>
              <a:rPr lang="en-US" dirty="0"/>
              <a:t> Job 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35F66-260F-0347-8DE7-D23F96BD0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5020"/>
          </a:xfrm>
        </p:spPr>
        <p:txBody>
          <a:bodyPr>
            <a:normAutofit fontScale="77500" lnSpcReduction="20000"/>
          </a:bodyPr>
          <a:lstStyle/>
          <a:p>
            <a:r>
              <a:rPr lang="en-US" b="1" u="sng" dirty="0">
                <a:cs typeface="Courier New" panose="02070309020205020404" pitchFamily="49" charset="0"/>
              </a:rPr>
              <a:t>Script – /root/</a:t>
            </a:r>
            <a:r>
              <a:rPr lang="en-US" b="1" u="sng" dirty="0" err="1">
                <a:cs typeface="Courier New" panose="02070309020205020404" pitchFamily="49" charset="0"/>
              </a:rPr>
              <a:t>backups.sh</a:t>
            </a:r>
            <a:r>
              <a:rPr lang="en-US" b="1" u="sng" dirty="0">
                <a:cs typeface="Courier New" panose="02070309020205020404" pitchFamily="49" charset="0"/>
              </a:rPr>
              <a:t>: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#!/bin/bash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--delete /root /backups/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--delete /home /backups/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--delete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/backups/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avz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--delete --exclude "empty"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/backups/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u="sng" dirty="0">
                <a:cs typeface="Courier New" panose="02070309020205020404" pitchFamily="49" charset="0"/>
              </a:rPr>
              <a:t>Don’t forget to set the script executable!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+x /root/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backups.sh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b="1" u="sng" dirty="0">
              <a:cs typeface="Courier New" panose="02070309020205020404" pitchFamily="49" charset="0"/>
            </a:endParaRPr>
          </a:p>
          <a:p>
            <a:r>
              <a:rPr lang="en-US" b="1" u="sng" dirty="0" err="1">
                <a:cs typeface="Courier New" panose="02070309020205020404" pitchFamily="49" charset="0"/>
              </a:rPr>
              <a:t>Cron</a:t>
            </a:r>
            <a:r>
              <a:rPr lang="en-US" b="1" u="sng" dirty="0">
                <a:cs typeface="Courier New" panose="02070309020205020404" pitchFamily="49" charset="0"/>
              </a:rPr>
              <a:t> – Run nightly at 2:00AM:</a:t>
            </a:r>
          </a:p>
          <a:p>
            <a:r>
              <a:rPr lang="en-US" dirty="0">
                <a:cs typeface="Courier New" panose="02070309020205020404" pitchFamily="49" charset="0"/>
              </a:rPr>
              <a:t>crontab -e to edit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0 2 * * * /root/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backups.sh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 descr="http://cdn.curvve.com/wp-content/uploads/Terminal-Logo.png">
            <a:extLst>
              <a:ext uri="{FF2B5EF4-FFF2-40B4-BE49-F238E27FC236}">
                <a16:creationId xmlns:a16="http://schemas.microsoft.com/office/drawing/2014/main" id="{E650C4FF-119C-5A48-BAC9-823612DD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4203504"/>
            <a:ext cx="2127250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59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7C5C-F771-7941-825D-49D3CCCE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F5252-3024-FF43-9513-AA33307E5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8</a:t>
            </a:r>
          </a:p>
          <a:p>
            <a:r>
              <a:rPr lang="en-US" dirty="0">
                <a:hlinkClick r:id="rId2"/>
              </a:rPr>
              <a:t>https://jpatalon.cs.edinboro.edu/cmac3990/Assignment%208.pdf</a:t>
            </a:r>
            <a:endParaRPr lang="en-US" dirty="0"/>
          </a:p>
          <a:p>
            <a:r>
              <a:rPr lang="en-US" dirty="0"/>
              <a:t>What is the economic impact of your midterm grade?</a:t>
            </a:r>
          </a:p>
          <a:p>
            <a:pPr lvl="1"/>
            <a:r>
              <a:rPr lang="en-US" dirty="0"/>
              <a:t>What does that even mean?</a:t>
            </a:r>
          </a:p>
          <a:p>
            <a:pPr lvl="2"/>
            <a:r>
              <a:rPr lang="en-US" dirty="0"/>
              <a:t>I don’t know.</a:t>
            </a:r>
          </a:p>
          <a:p>
            <a:r>
              <a:rPr lang="en-US" dirty="0"/>
              <a:t>We will review this during a class before and/or after the midterm.</a:t>
            </a:r>
          </a:p>
          <a:p>
            <a:pPr lvl="1"/>
            <a:r>
              <a:rPr lang="en-US" dirty="0"/>
              <a:t>Later?</a:t>
            </a:r>
          </a:p>
          <a:p>
            <a:pPr lvl="1"/>
            <a:r>
              <a:rPr lang="en-US" dirty="0"/>
              <a:t>Today?!</a:t>
            </a:r>
          </a:p>
          <a:p>
            <a:pPr lvl="1"/>
            <a:r>
              <a:rPr lang="en-US" dirty="0"/>
              <a:t>Now!</a:t>
            </a:r>
          </a:p>
          <a:p>
            <a:pPr lvl="1"/>
            <a:r>
              <a:rPr lang="en-US" dirty="0"/>
              <a:t>Then.</a:t>
            </a:r>
          </a:p>
          <a:p>
            <a:pPr lvl="1"/>
            <a:r>
              <a:rPr lang="en-US" dirty="0"/>
              <a:t>All of the above??</a:t>
            </a:r>
          </a:p>
        </p:txBody>
      </p:sp>
      <p:pic>
        <p:nvPicPr>
          <p:cNvPr id="1026" name="Picture 2" descr="Midterm Economics: The Impact of Midterm Elections on Financial Markets and  the Economy - Kindle edition by Schenker, Jason. Politics &amp; Social Sciences  Kindle eBooks @ Amazon.com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172" y="2583712"/>
            <a:ext cx="2441508" cy="365495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505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D9EC6-EDC7-EF4D-8602-A7060E1A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9???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32CAF-7744-1049-A54F-9E06A18D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1001793" cy="4355369"/>
          </a:xfrm>
        </p:spPr>
        <p:txBody>
          <a:bodyPr/>
          <a:lstStyle/>
          <a:p>
            <a:r>
              <a:rPr lang="en-US" dirty="0"/>
              <a:t>Extra documentation!</a:t>
            </a:r>
          </a:p>
          <a:p>
            <a:pPr lvl="1"/>
            <a:r>
              <a:rPr lang="en-US" dirty="0"/>
              <a:t>Command Log - A log of the specific commands you ran, in order.  Include a minimal description of the command.</a:t>
            </a:r>
          </a:p>
          <a:p>
            <a:pPr lvl="1"/>
            <a:r>
              <a:rPr lang="en-US" dirty="0"/>
              <a:t>Project Work Log - Include dates, time spent on tasks, description of activities</a:t>
            </a:r>
          </a:p>
          <a:p>
            <a:pPr lvl="1"/>
            <a:r>
              <a:rPr lang="en-US" dirty="0"/>
              <a:t>Detailed instructions in plain English of what you are doing - Describe what was done and why.</a:t>
            </a:r>
          </a:p>
          <a:p>
            <a:pPr lvl="1"/>
            <a:r>
              <a:rPr lang="en-US" dirty="0"/>
              <a:t>Description of your server’s functionality - Overview of what services does your machine offers.</a:t>
            </a:r>
          </a:p>
          <a:p>
            <a:r>
              <a:rPr lang="en-US" dirty="0"/>
              <a:t>Key configuration items</a:t>
            </a:r>
          </a:p>
          <a:p>
            <a:pPr lvl="1"/>
            <a:r>
              <a:rPr lang="en-US" dirty="0"/>
              <a:t>NFS, DNS, </a:t>
            </a:r>
            <a:r>
              <a:rPr lang="en-US" dirty="0" err="1"/>
              <a:t>Netdata</a:t>
            </a:r>
            <a:r>
              <a:rPr lang="en-US" dirty="0"/>
              <a:t>, Network Interfaces, Apache, </a:t>
            </a:r>
            <a:r>
              <a:rPr lang="en-US" dirty="0" err="1"/>
              <a:t>rsync</a:t>
            </a:r>
            <a:r>
              <a:rPr lang="en-US" dirty="0"/>
              <a:t>, </a:t>
            </a:r>
            <a:r>
              <a:rPr lang="en-US" dirty="0" err="1"/>
              <a:t>cron</a:t>
            </a:r>
            <a:r>
              <a:rPr lang="en-US" dirty="0"/>
              <a:t>, backups,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Most everything detailed in today’s slide deck</a:t>
            </a:r>
          </a:p>
          <a:p>
            <a:pPr lvl="2"/>
            <a:r>
              <a:rPr lang="en-US" dirty="0"/>
              <a:t>Specific ports or addresses may be different in the assignment!!!</a:t>
            </a:r>
          </a:p>
          <a:p>
            <a:r>
              <a:rPr lang="en-US" dirty="0"/>
              <a:t>Details TBD…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347E7C-D28A-23E1-D348-C9225494D662}"/>
              </a:ext>
            </a:extLst>
          </p:cNvPr>
          <p:cNvSpPr/>
          <p:nvPr/>
        </p:nvSpPr>
        <p:spPr>
          <a:xfrm rot="21267164">
            <a:off x="7930635" y="5196842"/>
            <a:ext cx="3961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Due Oct 19??</a:t>
            </a:r>
          </a:p>
        </p:txBody>
      </p:sp>
    </p:spTree>
    <p:extLst>
      <p:ext uri="{BB962C8B-B14F-4D97-AF65-F5344CB8AC3E}">
        <p14:creationId xmlns:p14="http://schemas.microsoft.com/office/powerpoint/2010/main" val="3186851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32042"/>
          </a:xfrm>
        </p:spPr>
        <p:txBody>
          <a:bodyPr>
            <a:normAutofit/>
          </a:bodyPr>
          <a:lstStyle/>
          <a:p>
            <a:r>
              <a:rPr lang="en-US" dirty="0"/>
              <a:t>Assignment 4</a:t>
            </a:r>
          </a:p>
          <a:p>
            <a:pPr lvl="1"/>
            <a:r>
              <a:rPr lang="en-US" dirty="0"/>
              <a:t>Network Bond</a:t>
            </a:r>
          </a:p>
          <a:p>
            <a:pPr lvl="1"/>
            <a:r>
              <a:rPr lang="en-US" dirty="0"/>
              <a:t>LDAP Logins</a:t>
            </a:r>
          </a:p>
          <a:p>
            <a:pPr lvl="1"/>
            <a:r>
              <a:rPr lang="en-US" dirty="0"/>
              <a:t>Samba</a:t>
            </a:r>
          </a:p>
          <a:p>
            <a:pPr lvl="1"/>
            <a:r>
              <a:rPr lang="en-US" dirty="0" err="1"/>
              <a:t>SELinux</a:t>
            </a:r>
            <a:endParaRPr lang="en-US" dirty="0"/>
          </a:p>
          <a:p>
            <a:r>
              <a:rPr lang="en-US" dirty="0"/>
              <a:t>Assignment 5 Review – AWS Educate</a:t>
            </a:r>
          </a:p>
          <a:p>
            <a:pPr lvl="1"/>
            <a:r>
              <a:rPr lang="en-US" dirty="0"/>
              <a:t>AWS Management Console Course</a:t>
            </a:r>
          </a:p>
          <a:p>
            <a:r>
              <a:rPr lang="en-US" dirty="0"/>
              <a:t>Assignment 6</a:t>
            </a:r>
          </a:p>
          <a:p>
            <a:pPr lvl="1"/>
            <a:r>
              <a:rPr lang="en-US" dirty="0"/>
              <a:t>Project Proposal</a:t>
            </a:r>
          </a:p>
          <a:p>
            <a:r>
              <a:rPr lang="en-US" dirty="0"/>
              <a:t>Assignment 7 Review – AWS Educate</a:t>
            </a:r>
          </a:p>
          <a:p>
            <a:pPr lvl="1"/>
            <a:r>
              <a:rPr lang="en-US" dirty="0"/>
              <a:t>Introduction to Cloud 101 Course</a:t>
            </a:r>
          </a:p>
        </p:txBody>
      </p:sp>
      <p:pic>
        <p:nvPicPr>
          <p:cNvPr id="4" name="Picture 2" descr="https://www.tnooz.com/wp-content/uploads/2013/01/hotel-reviews.jpg">
            <a:extLst>
              <a:ext uri="{FF2B5EF4-FFF2-40B4-BE49-F238E27FC236}">
                <a16:creationId xmlns:a16="http://schemas.microsoft.com/office/drawing/2014/main" id="{68657A8B-7BE4-ED3E-ADA4-81E8C29E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746" y="4495088"/>
            <a:ext cx="1865934" cy="13740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538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9 Rundown?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65856"/>
          </a:xfrm>
        </p:spPr>
        <p:txBody>
          <a:bodyPr>
            <a:normAutofit lnSpcReduction="10000"/>
          </a:bodyPr>
          <a:lstStyle/>
          <a:p>
            <a:r>
              <a:rPr lang="en-US" strike="sngStrike" dirty="0"/>
              <a:t>Assignment 9 Rundown – Backups, VIP &amp; VLAN, NFS</a:t>
            </a:r>
          </a:p>
          <a:p>
            <a:pPr lvl="1"/>
            <a:r>
              <a:rPr lang="en-US" strike="sngStrike" dirty="0"/>
              <a:t>Documentation</a:t>
            </a:r>
          </a:p>
          <a:p>
            <a:pPr lvl="2"/>
            <a:r>
              <a:rPr lang="en-US" strike="sngStrike" dirty="0"/>
              <a:t>Project Work Log</a:t>
            </a:r>
          </a:p>
          <a:p>
            <a:pPr lvl="2"/>
            <a:r>
              <a:rPr lang="en-US" strike="sngStrike" dirty="0"/>
              <a:t>Command Log</a:t>
            </a:r>
          </a:p>
          <a:p>
            <a:pPr lvl="2"/>
            <a:r>
              <a:rPr lang="en-US" strike="sngStrike" dirty="0"/>
              <a:t>Detailed Instructions</a:t>
            </a:r>
          </a:p>
          <a:p>
            <a:pPr lvl="2"/>
            <a:r>
              <a:rPr lang="en-US" strike="sngStrike" dirty="0"/>
              <a:t>Description of Functionality</a:t>
            </a:r>
          </a:p>
          <a:p>
            <a:pPr lvl="1"/>
            <a:r>
              <a:rPr lang="en-US" strike="sngStrike" dirty="0"/>
              <a:t>Configuration</a:t>
            </a:r>
          </a:p>
          <a:p>
            <a:pPr lvl="2"/>
            <a:r>
              <a:rPr lang="en-US" strike="sngStrike" dirty="0"/>
              <a:t>Enp0s3, enp0s8, bond0, Virtual IP interface bond0:0</a:t>
            </a:r>
          </a:p>
          <a:p>
            <a:pPr lvl="2"/>
            <a:r>
              <a:rPr lang="en-US" strike="sngStrike" dirty="0"/>
              <a:t>Virtual LAN interface bond0.6, bond0.110, bond0.187</a:t>
            </a:r>
          </a:p>
          <a:p>
            <a:pPr lvl="2"/>
            <a:r>
              <a:rPr lang="en-US" strike="sngStrike" dirty="0"/>
              <a:t>NFS Client Mount and NFS Server Export</a:t>
            </a:r>
          </a:p>
          <a:p>
            <a:pPr lvl="2"/>
            <a:r>
              <a:rPr lang="en-US" strike="sngStrike" dirty="0" err="1"/>
              <a:t>Netdata</a:t>
            </a:r>
            <a:endParaRPr lang="en-US" strike="sngStrike" dirty="0"/>
          </a:p>
          <a:p>
            <a:pPr lvl="2"/>
            <a:r>
              <a:rPr lang="en-US" strike="sngStrike" dirty="0"/>
              <a:t>New DNS records private1, private2, ipv6</a:t>
            </a:r>
          </a:p>
          <a:p>
            <a:pPr lvl="2"/>
            <a:r>
              <a:rPr lang="en-US" strike="sngStrike" dirty="0"/>
              <a:t>Tiger VNC</a:t>
            </a:r>
          </a:p>
          <a:p>
            <a:pPr lvl="2"/>
            <a:r>
              <a:rPr lang="en-US" strike="sngStrike" dirty="0"/>
              <a:t>Compile Apache from Source</a:t>
            </a:r>
          </a:p>
          <a:p>
            <a:pPr lvl="2"/>
            <a:r>
              <a:rPr lang="en-US" strike="sngStrike" dirty="0"/>
              <a:t>Backup script and </a:t>
            </a:r>
            <a:r>
              <a:rPr lang="en-US" strike="sngStrike" dirty="0" err="1"/>
              <a:t>cron</a:t>
            </a:r>
            <a:r>
              <a:rPr lang="en-US" strike="sngStrike" dirty="0"/>
              <a:t> job</a:t>
            </a:r>
          </a:p>
          <a:p>
            <a:pPr lvl="2"/>
            <a:r>
              <a:rPr lang="en-US" strike="sngStrike" dirty="0"/>
              <a:t>Updates and reboot</a:t>
            </a:r>
          </a:p>
          <a:p>
            <a:pPr lvl="2"/>
            <a:r>
              <a:rPr lang="en-US" strike="sngStrike" dirty="0"/>
              <a:t>Check script!</a:t>
            </a:r>
          </a:p>
        </p:txBody>
      </p:sp>
      <p:pic>
        <p:nvPicPr>
          <p:cNvPr id="3074" name="Picture 2" descr="https://www.tnooz.com/wp-content/uploads/2013/01/hotel-revie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114" y="3509127"/>
            <a:ext cx="3270250" cy="2408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3F575D-05B9-3B2A-ABBA-27620F6A6CC4}"/>
              </a:ext>
            </a:extLst>
          </p:cNvPr>
          <p:cNvSpPr/>
          <p:nvPr/>
        </p:nvSpPr>
        <p:spPr>
          <a:xfrm rot="303237">
            <a:off x="7973457" y="2018737"/>
            <a:ext cx="36205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Details TBD!</a:t>
            </a:r>
          </a:p>
        </p:txBody>
      </p:sp>
    </p:spTree>
    <p:extLst>
      <p:ext uri="{BB962C8B-B14F-4D97-AF65-F5344CB8AC3E}">
        <p14:creationId xmlns:p14="http://schemas.microsoft.com/office/powerpoint/2010/main" val="3253159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58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VM Info:</a:t>
            </a:r>
          </a:p>
          <a:p>
            <a:pPr lvl="1"/>
            <a:r>
              <a:rPr lang="en-US" dirty="0"/>
              <a:t>IP Address: 147.64.243.1##/23 (20-23) – bond0</a:t>
            </a:r>
          </a:p>
          <a:p>
            <a:pPr lvl="1"/>
            <a:r>
              <a:rPr lang="en-US" dirty="0"/>
              <a:t>Hostname: ecsc425-1##.cs.edinboro.edu (20-23)</a:t>
            </a:r>
          </a:p>
          <a:p>
            <a:pPr lvl="1"/>
            <a:r>
              <a:rPr lang="en-US" dirty="0"/>
              <a:t>Alias: 41##.megastuff.biz (20-23)</a:t>
            </a:r>
          </a:p>
          <a:p>
            <a:pPr lvl="1"/>
            <a:r>
              <a:rPr lang="en-US" dirty="0"/>
              <a:t>Samba: </a:t>
            </a:r>
            <a:r>
              <a:rPr lang="en-US" dirty="0">
                <a:cs typeface="Courier New" panose="02070309020205020404" pitchFamily="49" charset="0"/>
              </a:rPr>
              <a:t>\\147.64.243.1##\ (</a:t>
            </a:r>
            <a:r>
              <a:rPr lang="en-US" dirty="0"/>
              <a:t>20-23</a:t>
            </a:r>
            <a:r>
              <a:rPr lang="en-US" dirty="0"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Additional IP’s:</a:t>
            </a:r>
          </a:p>
          <a:p>
            <a:pPr lvl="2"/>
            <a:r>
              <a:rPr lang="en-US" dirty="0">
                <a:cs typeface="Courier New" panose="02070309020205020404" pitchFamily="49" charset="0"/>
              </a:rPr>
              <a:t>bond0:0 - 147.64.243.50+##/23</a:t>
            </a:r>
          </a:p>
          <a:p>
            <a:pPr lvl="2"/>
            <a:r>
              <a:rPr lang="en-US" dirty="0">
                <a:cs typeface="Courier New" panose="02070309020205020404" pitchFamily="49" charset="0"/>
              </a:rPr>
              <a:t>bond0.6 - </a:t>
            </a:r>
            <a:r>
              <a:rPr lang="en-US" dirty="0"/>
              <a:t>fd06:1234:5678:beef:1##::1/64</a:t>
            </a:r>
            <a:endParaRPr lang="en-US" dirty="0">
              <a:cs typeface="Courier New" panose="02070309020205020404" pitchFamily="49" charset="0"/>
            </a:endParaRPr>
          </a:p>
          <a:p>
            <a:pPr lvl="2"/>
            <a:r>
              <a:rPr lang="en-US" dirty="0"/>
              <a:t>bond0.110 – 10.10.1##.1/16</a:t>
            </a:r>
          </a:p>
          <a:p>
            <a:pPr lvl="2"/>
            <a:r>
              <a:rPr lang="en-US" dirty="0">
                <a:cs typeface="Courier New" panose="02070309020205020404" pitchFamily="49" charset="0"/>
              </a:rPr>
              <a:t>bond0.187 10.0.187.#/24</a:t>
            </a:r>
          </a:p>
          <a:p>
            <a:r>
              <a:rPr lang="en-US" strike="sngStrike" dirty="0"/>
              <a:t>Assignment 9</a:t>
            </a:r>
          </a:p>
          <a:p>
            <a:pPr lvl="1"/>
            <a:r>
              <a:rPr lang="en-US" strike="sngStrike" dirty="0"/>
              <a:t>Multiple configuration tasks, combining various topics from throughout the semester</a:t>
            </a:r>
          </a:p>
          <a:p>
            <a:pPr lvl="1"/>
            <a:r>
              <a:rPr lang="en-US" strike="sngStrike" dirty="0"/>
              <a:t>NFS, DNS, VNC, Apache, </a:t>
            </a:r>
            <a:r>
              <a:rPr lang="en-US" strike="sngStrike" dirty="0" err="1"/>
              <a:t>Netdata</a:t>
            </a:r>
            <a:r>
              <a:rPr lang="en-US" strike="sngStrike" dirty="0"/>
              <a:t>, backups…</a:t>
            </a:r>
          </a:p>
          <a:p>
            <a:pPr lvl="1"/>
            <a:r>
              <a:rPr lang="en-US" strike="sngStrike" dirty="0"/>
              <a:t>Extra documentation required!</a:t>
            </a:r>
          </a:p>
          <a:p>
            <a:pPr lvl="1"/>
            <a:r>
              <a:rPr lang="en-US" strike="sngStrike" dirty="0"/>
              <a:t>Instructions</a:t>
            </a:r>
          </a:p>
          <a:p>
            <a:pPr lvl="2"/>
            <a:r>
              <a:rPr lang="en-US" strike="sngStrike" dirty="0">
                <a:hlinkClick r:id="rId2"/>
              </a:rPr>
              <a:t>https://jpatalon.cs.edinboro.edu/cmac3990/Assignment%209.pdf</a:t>
            </a:r>
            <a:endParaRPr lang="en-US" strike="sngStrike" dirty="0"/>
          </a:p>
          <a:p>
            <a:pPr lvl="1"/>
            <a:r>
              <a:rPr lang="en-US" strike="sngStrike" dirty="0"/>
              <a:t>Due October 12</a:t>
            </a:r>
            <a:r>
              <a:rPr lang="en-US" strike="sngStrike" baseline="30000" dirty="0"/>
              <a:t>th</a:t>
            </a:r>
            <a:r>
              <a:rPr lang="en-US" strike="sngStrike" dirty="0"/>
              <a:t> - run check script!</a:t>
            </a:r>
          </a:p>
          <a:p>
            <a:pPr lvl="2"/>
            <a:r>
              <a:rPr lang="en-US" u="sng" strike="sngStrike" dirty="0">
                <a:hlinkClick r:id="rId3"/>
              </a:rPr>
              <a:t>https://jpatalon.cs.edinboro.edu/cmac3990/classfiles/assignment9-check.sh</a:t>
            </a:r>
            <a:endParaRPr lang="en-US" strike="sngStrike" dirty="0"/>
          </a:p>
          <a:p>
            <a:r>
              <a:rPr lang="en-US" strike="sngStrike" dirty="0"/>
              <a:t>Interfaces after Assignment 9:</a:t>
            </a:r>
          </a:p>
          <a:p>
            <a:pPr lvl="1"/>
            <a:r>
              <a:rPr lang="en-US" strike="sngStrike" dirty="0"/>
              <a:t>eth0, eth2, bond0, bond0:0, bond0.6, bond0.110, bond0.187</a:t>
            </a:r>
          </a:p>
        </p:txBody>
      </p:sp>
      <p:pic>
        <p:nvPicPr>
          <p:cNvPr id="5" name="Picture 2" descr="Virtual Dedicated Server Graph">
            <a:extLst>
              <a:ext uri="{FF2B5EF4-FFF2-40B4-BE49-F238E27FC236}">
                <a16:creationId xmlns:a16="http://schemas.microsoft.com/office/drawing/2014/main" id="{6504B33A-7CEC-FD4E-A2AB-B59B891A7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13" y="2865863"/>
            <a:ext cx="3209148" cy="32703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860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Commands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97277" y="1853135"/>
            <a:ext cx="2322197" cy="4355041"/>
          </a:xfrm>
        </p:spPr>
        <p:txBody>
          <a:bodyPr>
            <a:normAutofit/>
          </a:bodyPr>
          <a:lstStyle/>
          <a:p>
            <a:r>
              <a:rPr lang="en-US" dirty="0" err="1"/>
              <a:t>cp</a:t>
            </a:r>
            <a:endParaRPr lang="en-US" dirty="0"/>
          </a:p>
          <a:p>
            <a:r>
              <a:rPr lang="en-US" dirty="0" err="1"/>
              <a:t>ifdown</a:t>
            </a:r>
            <a:endParaRPr lang="en-US" dirty="0"/>
          </a:p>
          <a:p>
            <a:r>
              <a:rPr lang="en-US" dirty="0" err="1"/>
              <a:t>ifup</a:t>
            </a:r>
            <a:endParaRPr lang="en-US" dirty="0"/>
          </a:p>
          <a:p>
            <a:r>
              <a:rPr lang="en-US" dirty="0" err="1"/>
              <a:t>virsh</a:t>
            </a:r>
            <a:endParaRPr lang="en-US" dirty="0"/>
          </a:p>
          <a:p>
            <a:r>
              <a:rPr lang="en-US" dirty="0" err="1"/>
              <a:t>virsh</a:t>
            </a:r>
            <a:r>
              <a:rPr lang="en-US" dirty="0"/>
              <a:t> list --all</a:t>
            </a:r>
          </a:p>
          <a:p>
            <a:r>
              <a:rPr lang="en-US" dirty="0" err="1"/>
              <a:t>systemctl</a:t>
            </a:r>
            <a:endParaRPr lang="en-US" dirty="0"/>
          </a:p>
          <a:p>
            <a:r>
              <a:rPr lang="en-US" dirty="0" err="1"/>
              <a:t>wget</a:t>
            </a:r>
            <a:endParaRPr lang="en-US" dirty="0"/>
          </a:p>
          <a:p>
            <a:r>
              <a:rPr lang="en-US" dirty="0" err="1"/>
              <a:t>virt</a:t>
            </a:r>
            <a:r>
              <a:rPr lang="en-US" dirty="0"/>
              <a:t>-install</a:t>
            </a:r>
          </a:p>
          <a:p>
            <a:r>
              <a:rPr lang="en-US" dirty="0" err="1"/>
              <a:t>ps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804283" y="1858420"/>
            <a:ext cx="2322197" cy="4355041"/>
          </a:xfrm>
        </p:spPr>
        <p:txBody>
          <a:bodyPr>
            <a:normAutofit/>
          </a:bodyPr>
          <a:lstStyle/>
          <a:p>
            <a:r>
              <a:rPr lang="en-US" dirty="0" err="1"/>
              <a:t>dnf</a:t>
            </a:r>
            <a:endParaRPr lang="en-US" dirty="0"/>
          </a:p>
          <a:p>
            <a:r>
              <a:rPr lang="en-US" dirty="0" err="1"/>
              <a:t>docker</a:t>
            </a:r>
            <a:endParaRPr lang="en-US" dirty="0"/>
          </a:p>
          <a:p>
            <a:r>
              <a:rPr lang="en-US" dirty="0"/>
              <a:t>firewall-</a:t>
            </a:r>
            <a:r>
              <a:rPr lang="en-US" dirty="0" err="1"/>
              <a:t>cmd</a:t>
            </a:r>
            <a:endParaRPr lang="en-US" dirty="0"/>
          </a:p>
          <a:p>
            <a:r>
              <a:rPr lang="en-US" dirty="0" err="1"/>
              <a:t>netstat</a:t>
            </a:r>
            <a:endParaRPr lang="en-US" dirty="0"/>
          </a:p>
          <a:p>
            <a:r>
              <a:rPr lang="en-US" dirty="0" err="1"/>
              <a:t>chroot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 descr="http://cdn.curvve.com/wp-content/uploads/Terminal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4203504"/>
            <a:ext cx="2127250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387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 and Items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493760" y="1998662"/>
            <a:ext cx="2661920" cy="42179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volume group</a:t>
            </a:r>
          </a:p>
          <a:p>
            <a:r>
              <a:rPr lang="en-US" dirty="0"/>
              <a:t>filesystem</a:t>
            </a:r>
          </a:p>
          <a:p>
            <a:r>
              <a:rPr lang="en-US" dirty="0"/>
              <a:t>hot spare</a:t>
            </a:r>
          </a:p>
          <a:p>
            <a:r>
              <a:rPr lang="en-US" dirty="0"/>
              <a:t>DAS</a:t>
            </a:r>
          </a:p>
          <a:p>
            <a:r>
              <a:rPr lang="en-US" dirty="0"/>
              <a:t>SAN</a:t>
            </a:r>
          </a:p>
          <a:p>
            <a:r>
              <a:rPr lang="en-US" dirty="0"/>
              <a:t>LUNs</a:t>
            </a:r>
          </a:p>
          <a:p>
            <a:r>
              <a:rPr lang="en-US" dirty="0"/>
              <a:t>IOPS</a:t>
            </a:r>
          </a:p>
          <a:p>
            <a:r>
              <a:rPr lang="en-US" dirty="0"/>
              <a:t>Types of storage monitor</a:t>
            </a:r>
          </a:p>
          <a:p>
            <a:r>
              <a:rPr lang="en-US" dirty="0"/>
              <a:t>full backups</a:t>
            </a:r>
          </a:p>
          <a:p>
            <a:r>
              <a:rPr lang="en-US" dirty="0"/>
              <a:t>incremental backups</a:t>
            </a:r>
          </a:p>
          <a:p>
            <a:r>
              <a:rPr lang="en-US" dirty="0"/>
              <a:t>differential backups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6309360" y="1998662"/>
            <a:ext cx="2184400" cy="42179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platter</a:t>
            </a:r>
          </a:p>
          <a:p>
            <a:r>
              <a:rPr lang="en-US" dirty="0"/>
              <a:t>spindle</a:t>
            </a:r>
          </a:p>
          <a:p>
            <a:r>
              <a:rPr lang="en-US" dirty="0"/>
              <a:t>track</a:t>
            </a:r>
          </a:p>
          <a:p>
            <a:r>
              <a:rPr lang="en-US" dirty="0"/>
              <a:t>cylinder</a:t>
            </a:r>
          </a:p>
          <a:p>
            <a:r>
              <a:rPr lang="en-US" dirty="0"/>
              <a:t>sector/block</a:t>
            </a:r>
          </a:p>
          <a:p>
            <a:r>
              <a:rPr lang="en-US" dirty="0"/>
              <a:t>heads</a:t>
            </a:r>
          </a:p>
          <a:p>
            <a:r>
              <a:rPr lang="en-US" dirty="0"/>
              <a:t>seek time</a:t>
            </a:r>
          </a:p>
          <a:p>
            <a:r>
              <a:rPr lang="en-US" dirty="0"/>
              <a:t>drive controller</a:t>
            </a:r>
          </a:p>
          <a:p>
            <a:r>
              <a:rPr lang="en-US" dirty="0"/>
              <a:t>HBA</a:t>
            </a:r>
          </a:p>
          <a:p>
            <a:r>
              <a:rPr lang="en-US" dirty="0"/>
              <a:t>RAID levels</a:t>
            </a:r>
          </a:p>
          <a:p>
            <a:r>
              <a:rPr lang="en-US" dirty="0"/>
              <a:t>physical volume</a:t>
            </a:r>
          </a:p>
        </p:txBody>
      </p:sp>
      <p:pic>
        <p:nvPicPr>
          <p:cNvPr id="3074" name="Picture 2" descr="http://sketchforschools.com/NDDS/assets/img/key-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644774"/>
            <a:ext cx="29337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30980" y="1998662"/>
            <a:ext cx="2278380" cy="42179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continuous backups</a:t>
            </a:r>
          </a:p>
          <a:p>
            <a:r>
              <a:rPr lang="en-US" dirty="0"/>
              <a:t>snapshot backups</a:t>
            </a:r>
          </a:p>
          <a:p>
            <a:r>
              <a:rPr lang="en-US" dirty="0"/>
              <a:t>hot/cold backups</a:t>
            </a:r>
          </a:p>
          <a:p>
            <a:r>
              <a:rPr lang="en-US" dirty="0"/>
              <a:t>compression</a:t>
            </a:r>
          </a:p>
          <a:p>
            <a:r>
              <a:rPr lang="en-US" dirty="0"/>
              <a:t>deduplication</a:t>
            </a:r>
          </a:p>
          <a:p>
            <a:r>
              <a:rPr lang="en-US" dirty="0"/>
              <a:t>encryption</a:t>
            </a:r>
          </a:p>
          <a:p>
            <a:r>
              <a:rPr lang="en-US" dirty="0"/>
              <a:t>backup fire drills</a:t>
            </a:r>
          </a:p>
          <a:p>
            <a:r>
              <a:rPr lang="en-US" dirty="0"/>
              <a:t>DFS</a:t>
            </a:r>
          </a:p>
          <a:p>
            <a:r>
              <a:rPr lang="en-US" dirty="0"/>
              <a:t>disaster recovery</a:t>
            </a:r>
          </a:p>
        </p:txBody>
      </p:sp>
    </p:spTree>
    <p:extLst>
      <p:ext uri="{BB962C8B-B14F-4D97-AF65-F5344CB8AC3E}">
        <p14:creationId xmlns:p14="http://schemas.microsoft.com/office/powerpoint/2010/main" val="11602029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459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“A place for everything, everything in its place.” –Benjamin Franklin</a:t>
            </a:r>
          </a:p>
          <a:p>
            <a:r>
              <a:rPr lang="en-US" dirty="0"/>
              <a:t>Textbook:</a:t>
            </a:r>
          </a:p>
          <a:p>
            <a:pPr lvl="1"/>
            <a:r>
              <a:rPr lang="en-US" dirty="0"/>
              <a:t>Chapter 9: Cloud Computing</a:t>
            </a:r>
          </a:p>
          <a:p>
            <a:pPr lvl="1"/>
            <a:r>
              <a:rPr lang="en-US" dirty="0"/>
              <a:t>Chapter 23: Configuration Management</a:t>
            </a:r>
          </a:p>
          <a:p>
            <a:pPr lvl="1"/>
            <a:r>
              <a:rPr lang="en-US" dirty="0"/>
              <a:t>Chapter 26: CI/CD</a:t>
            </a:r>
          </a:p>
          <a:p>
            <a:r>
              <a:rPr lang="en-US" dirty="0"/>
              <a:t>Next half topics</a:t>
            </a:r>
          </a:p>
          <a:p>
            <a:pPr lvl="1"/>
            <a:r>
              <a:rPr lang="en-US" dirty="0"/>
              <a:t>Change management!</a:t>
            </a:r>
          </a:p>
          <a:p>
            <a:pPr lvl="1"/>
            <a:r>
              <a:rPr lang="en-US" dirty="0"/>
              <a:t>Containers!</a:t>
            </a:r>
          </a:p>
          <a:p>
            <a:pPr lvl="1"/>
            <a:r>
              <a:rPr lang="en-US" dirty="0"/>
              <a:t>Other network services!</a:t>
            </a:r>
          </a:p>
          <a:p>
            <a:pPr lvl="1"/>
            <a:r>
              <a:rPr lang="en-US" dirty="0"/>
              <a:t>Cloud!</a:t>
            </a:r>
          </a:p>
          <a:p>
            <a:r>
              <a:rPr lang="en-US" dirty="0"/>
              <a:t>Continuing work with VM’s</a:t>
            </a:r>
          </a:p>
          <a:p>
            <a:pPr lvl="1"/>
            <a:r>
              <a:rPr lang="en-US" dirty="0"/>
              <a:t>Assignment 7 due this Friday!</a:t>
            </a:r>
          </a:p>
          <a:p>
            <a:r>
              <a:rPr lang="en-US" dirty="0"/>
              <a:t>Mid-Term on Tuesday!</a:t>
            </a:r>
          </a:p>
        </p:txBody>
      </p:sp>
      <p:pic>
        <p:nvPicPr>
          <p:cNvPr id="2050" name="Picture 2" descr="http://cjfigureworks.com/wp-content/uploads/2013/12/Steps2Succ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747" y="3663375"/>
            <a:ext cx="3048000" cy="22383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210967-60AB-667E-95D9-0F03479AE00B}"/>
              </a:ext>
            </a:extLst>
          </p:cNvPr>
          <p:cNvSpPr/>
          <p:nvPr/>
        </p:nvSpPr>
        <p:spPr>
          <a:xfrm rot="436639">
            <a:off x="8786091" y="2063445"/>
            <a:ext cx="213731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Just about half way?!</a:t>
            </a:r>
          </a:p>
        </p:txBody>
      </p:sp>
    </p:spTree>
    <p:extLst>
      <p:ext uri="{BB962C8B-B14F-4D97-AF65-F5344CB8AC3E}">
        <p14:creationId xmlns:p14="http://schemas.microsoft.com/office/powerpoint/2010/main" val="819963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D9EC6-EDC7-EF4D-8602-A7060E1A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32CAF-7744-1049-A54F-9E06A18DD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1001793" cy="4355369"/>
          </a:xfrm>
        </p:spPr>
        <p:txBody>
          <a:bodyPr>
            <a:normAutofit/>
          </a:bodyPr>
          <a:lstStyle/>
          <a:p>
            <a:r>
              <a:rPr lang="en-US" dirty="0"/>
              <a:t>Assignment 8 – Due Oct 17!</a:t>
            </a:r>
          </a:p>
          <a:p>
            <a:pPr lvl="1"/>
            <a:r>
              <a:rPr lang="en-US" dirty="0"/>
              <a:t>Review assignment for the midterm</a:t>
            </a:r>
          </a:p>
          <a:p>
            <a:pPr lvl="1"/>
            <a:r>
              <a:rPr lang="en-US" dirty="0"/>
              <a:t>We will review after the midterm…</a:t>
            </a:r>
          </a:p>
          <a:p>
            <a:r>
              <a:rPr lang="en-US" dirty="0"/>
              <a:t>Assignment 9 – Due Oct 24?</a:t>
            </a:r>
          </a:p>
          <a:p>
            <a:pPr lvl="1"/>
            <a:r>
              <a:rPr lang="en-US" dirty="0"/>
              <a:t>Extra documentation!</a:t>
            </a:r>
          </a:p>
          <a:p>
            <a:pPr lvl="2"/>
            <a:r>
              <a:rPr lang="en-US" dirty="0"/>
              <a:t>Command Log - A log of the specific commands you ran, in order.  Include a minimal description of the command.</a:t>
            </a:r>
          </a:p>
          <a:p>
            <a:pPr lvl="2"/>
            <a:r>
              <a:rPr lang="en-US" dirty="0"/>
              <a:t>Project Work Log - Include dates, time spent on tasks, description of activities</a:t>
            </a:r>
          </a:p>
          <a:p>
            <a:pPr lvl="2"/>
            <a:r>
              <a:rPr lang="en-US" dirty="0"/>
              <a:t>Detailed instructions in plain English of what you are doing - Describe what was done and why.</a:t>
            </a:r>
          </a:p>
          <a:p>
            <a:pPr lvl="2"/>
            <a:r>
              <a:rPr lang="en-US" dirty="0"/>
              <a:t>Description of your server’s functionality - Overview of what services does your machine offers.</a:t>
            </a:r>
          </a:p>
          <a:p>
            <a:pPr lvl="1"/>
            <a:r>
              <a:rPr lang="en-US" dirty="0"/>
              <a:t>Key configuration items</a:t>
            </a:r>
          </a:p>
          <a:p>
            <a:pPr lvl="2"/>
            <a:r>
              <a:rPr lang="en-US" dirty="0"/>
              <a:t>NFS, DNS, </a:t>
            </a:r>
            <a:r>
              <a:rPr lang="en-US" dirty="0" err="1"/>
              <a:t>Netdata</a:t>
            </a:r>
            <a:r>
              <a:rPr lang="en-US" dirty="0"/>
              <a:t>, Network Interfaces, Apache, </a:t>
            </a:r>
            <a:r>
              <a:rPr lang="en-US" dirty="0" err="1"/>
              <a:t>rsync</a:t>
            </a:r>
            <a:r>
              <a:rPr lang="en-US" dirty="0"/>
              <a:t>, </a:t>
            </a:r>
            <a:r>
              <a:rPr lang="en-US" dirty="0" err="1"/>
              <a:t>cron</a:t>
            </a:r>
            <a:r>
              <a:rPr lang="en-US" dirty="0"/>
              <a:t>, backups,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pPr lvl="2"/>
            <a:r>
              <a:rPr lang="en-US" dirty="0"/>
              <a:t>Most everything detailed in today’s slide deck</a:t>
            </a:r>
          </a:p>
          <a:p>
            <a:pPr lvl="3"/>
            <a:r>
              <a:rPr lang="en-US" dirty="0"/>
              <a:t>Specific ports or addresses may be different in the assignment!!!</a:t>
            </a:r>
          </a:p>
        </p:txBody>
      </p:sp>
      <p:pic>
        <p:nvPicPr>
          <p:cNvPr id="4" name="Picture 2" descr="https://www.tnooz.com/wp-content/uploads/2013/01/hotel-reviews.jpg">
            <a:extLst>
              <a:ext uri="{FF2B5EF4-FFF2-40B4-BE49-F238E27FC236}">
                <a16:creationId xmlns:a16="http://schemas.microsoft.com/office/drawing/2014/main" id="{59B8B8CE-FA3F-F7BC-6E3B-BF96DC12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746" y="4495088"/>
            <a:ext cx="1865934" cy="13740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3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File Systems (NFS) Client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5020"/>
          </a:xfrm>
        </p:spPr>
        <p:txBody>
          <a:bodyPr>
            <a:normAutofit/>
          </a:bodyPr>
          <a:lstStyle/>
          <a:p>
            <a:r>
              <a:rPr lang="en-US" dirty="0"/>
              <a:t>Mapping a NFS share to a local mount point</a:t>
            </a:r>
          </a:p>
          <a:p>
            <a:pPr lvl="1"/>
            <a:r>
              <a:rPr lang="en-US" dirty="0"/>
              <a:t>Install NFS Client tools (should already be installed)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-utils</a:t>
            </a:r>
          </a:p>
          <a:p>
            <a:pPr lvl="1"/>
            <a:r>
              <a:rPr lang="en-US" dirty="0"/>
              <a:t>Create the local folder to mount at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/home/students</a:t>
            </a:r>
          </a:p>
          <a:p>
            <a:pPr lvl="1"/>
            <a:r>
              <a:rPr lang="en-US" dirty="0"/>
              <a:t>Add network mount to filesystem configuration file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147.64.243.110:/home/students  /home/students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rw,sync,hard,intr,bg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0 0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Reload </a:t>
            </a:r>
            <a:r>
              <a:rPr lang="en-US" dirty="0" err="1">
                <a:cs typeface="Courier New" panose="02070309020205020404" pitchFamily="49" charset="0"/>
              </a:rPr>
              <a:t>systemctl</a:t>
            </a:r>
            <a:r>
              <a:rPr lang="en-US" dirty="0">
                <a:cs typeface="Courier New" panose="02070309020205020404" pitchFamily="49" charset="0"/>
              </a:rPr>
              <a:t> and mount any missing filesystems 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r>
              <a:rPr lang="en-US" dirty="0">
                <a:cs typeface="Courier New" panose="02070309020205020404" pitchFamily="49" charset="0"/>
              </a:rPr>
              <a:t>  file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dameon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-reload; mount -a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Check that filesystem has been mounted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–h /home/students</a:t>
            </a:r>
          </a:p>
          <a:p>
            <a:pPr lvl="3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147.64.243.110:/home/students   20G  175M   20G  1% /home/students 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Manually unmount and remount network file system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umount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/home/students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mount 147.64.243.110:/home/students  /home/students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9845749" y="3955312"/>
            <a:ext cx="1743739" cy="4997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 descr="http://cdn.curvve.com/wp-content/uploads/Terminal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463" y="4455042"/>
            <a:ext cx="1875711" cy="187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61033">
            <a:off x="8363228" y="1864597"/>
            <a:ext cx="34212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Notice the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bg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option!</a:t>
            </a:r>
          </a:p>
        </p:txBody>
      </p:sp>
    </p:spTree>
    <p:extLst>
      <p:ext uri="{BB962C8B-B14F-4D97-AF65-F5344CB8AC3E}">
        <p14:creationId xmlns:p14="http://schemas.microsoft.com/office/powerpoint/2010/main" val="290639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6B80-95B4-6649-B59E-BBE8A3504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NFS Setups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D5A03-0B9A-F741-9A8D-EE10D6973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226394" cy="4474044"/>
          </a:xfrm>
        </p:spPr>
        <p:txBody>
          <a:bodyPr>
            <a:normAutofit/>
          </a:bodyPr>
          <a:lstStyle/>
          <a:p>
            <a:r>
              <a:rPr lang="en-US" dirty="0"/>
              <a:t>NFS Client – Add the following to your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fstab</a:t>
            </a:r>
            <a:r>
              <a:rPr lang="en-US" dirty="0"/>
              <a:t> file:</a:t>
            </a:r>
          </a:p>
          <a:p>
            <a:pPr lvl="1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147.64.243.110:/home/students  /home/students 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   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rw,sync,hard,intr,bg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0 0</a:t>
            </a:r>
          </a:p>
          <a:p>
            <a:pPr lvl="1"/>
            <a:r>
              <a:rPr lang="en-US" dirty="0"/>
              <a:t>Above is a previous mount, we need to update for any new mounts!</a:t>
            </a:r>
          </a:p>
          <a:p>
            <a:pPr lvl="1"/>
            <a:r>
              <a:rPr lang="en-US" dirty="0"/>
              <a:t>Don’t forget to make the folder to be used for mounting!!!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-p /data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echo "10.0.187.10:/data   /data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rw,sync,hard,intr,bg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0 0" &gt;&gt;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mount –a</a:t>
            </a:r>
          </a:p>
          <a:p>
            <a:r>
              <a:rPr lang="en-US" dirty="0"/>
              <a:t>NFS Server</a:t>
            </a:r>
          </a:p>
          <a:p>
            <a:pPr lvl="1"/>
            <a:r>
              <a:rPr lang="en-US" dirty="0"/>
              <a:t>Make the directory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-p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-share</a:t>
            </a:r>
            <a:endParaRPr lang="en-US" dirty="0"/>
          </a:p>
          <a:p>
            <a:pPr lvl="1"/>
            <a:r>
              <a:rPr lang="en-US" dirty="0"/>
              <a:t>Export the necessary folder via the /</a:t>
            </a:r>
            <a:r>
              <a:rPr lang="en-US" dirty="0" err="1"/>
              <a:t>etc</a:t>
            </a:r>
            <a:r>
              <a:rPr lang="en-US" dirty="0"/>
              <a:t>/exports file:</a:t>
            </a:r>
          </a:p>
          <a:p>
            <a:pPr lvl="2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-share 147.64.242.0/23(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rw,sync,root_squash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 dirty="0"/>
              <a:t>Don’t forget to set permissions on shares to allow others to read and write!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ugo+rwX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-share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D6541-4910-3A49-A4C3-7AC8B5C6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5015" y="3845603"/>
            <a:ext cx="2131865" cy="21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06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36842"/>
          </a:xfrm>
        </p:spPr>
        <p:txBody>
          <a:bodyPr>
            <a:normAutofit/>
          </a:bodyPr>
          <a:lstStyle/>
          <a:p>
            <a:r>
              <a:rPr lang="en-US" dirty="0"/>
              <a:t>A system for real-time performance and health monitoring, providing real-time insights of everything happening on the systems it runs (including containers and applications such as web and database servers), using modern interactive web dashboards.</a:t>
            </a:r>
          </a:p>
          <a:p>
            <a:pPr lvl="1"/>
            <a:r>
              <a:rPr lang="en-US" dirty="0"/>
              <a:t>High resolution metrics (every second)</a:t>
            </a:r>
          </a:p>
          <a:p>
            <a:pPr lvl="1"/>
            <a:r>
              <a:rPr lang="en-US" dirty="0"/>
              <a:t>Real-time visualization</a:t>
            </a:r>
          </a:p>
          <a:p>
            <a:pPr lvl="1"/>
            <a:r>
              <a:rPr lang="en-US" dirty="0"/>
              <a:t>Anomaly detection</a:t>
            </a:r>
          </a:p>
          <a:p>
            <a:pPr lvl="1"/>
            <a:r>
              <a:rPr lang="en-US" dirty="0"/>
              <a:t>Minimal configuration and overhead</a:t>
            </a:r>
          </a:p>
          <a:p>
            <a:pPr lvl="1"/>
            <a:r>
              <a:rPr lang="en-US" dirty="0"/>
              <a:t>Integration with other monitoring infrastructure</a:t>
            </a:r>
          </a:p>
          <a:p>
            <a:pPr lvl="2"/>
            <a:r>
              <a:rPr lang="en-US" dirty="0"/>
              <a:t>Slack, graphite,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Monitoring of ephemeral nodes and</a:t>
            </a:r>
            <a:br>
              <a:rPr lang="en-US" dirty="0"/>
            </a:br>
            <a:r>
              <a:rPr lang="en-US" dirty="0"/>
              <a:t>auto-scaled containers</a:t>
            </a:r>
          </a:p>
          <a:p>
            <a:pPr lvl="1"/>
            <a:r>
              <a:rPr lang="en-US" dirty="0"/>
              <a:t>Embedding charts into third-party applications</a:t>
            </a:r>
          </a:p>
          <a:p>
            <a:pPr lvl="1"/>
            <a:r>
              <a:rPr lang="en-US" dirty="0">
                <a:hlinkClick r:id="rId2"/>
              </a:rPr>
              <a:t>https://github.com/netdata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3C10A0-F2DD-D944-91BF-9ADCC204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19" y="2954128"/>
            <a:ext cx="5352430" cy="31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Netdata</a:t>
            </a:r>
            <a:r>
              <a:rPr lang="en-US" dirty="0"/>
              <a:t>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3"/>
            <a:ext cx="10058401" cy="4725664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https://github.com/netdata/netdata/wiki/Installation</a:t>
            </a:r>
            <a:endParaRPr lang="en-US" dirty="0"/>
          </a:p>
          <a:p>
            <a:r>
              <a:rPr lang="en-US" dirty="0"/>
              <a:t>Can be installed via package managers for many Linux flavors</a:t>
            </a:r>
          </a:p>
          <a:p>
            <a:pPr lvl="1"/>
            <a:r>
              <a:rPr lang="en-US" dirty="0"/>
              <a:t>Packages now available via EPEL package managers for RHEL!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netdata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  <a:p>
            <a:r>
              <a:rPr lang="en-US" dirty="0"/>
              <a:t>Installation on any Linux flavor can be accomplished with the following command (run as root!):</a:t>
            </a:r>
          </a:p>
          <a:p>
            <a:pPr lvl="1"/>
            <a:r>
              <a:rPr lang="en-US" dirty="0"/>
              <a:t>Update your system first!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bash &lt;(curl -Ss https://my-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netdata.io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kickstart.sh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Follow the on screen prompts!</a:t>
            </a:r>
          </a:p>
          <a:p>
            <a:pPr lvl="2"/>
            <a:r>
              <a:rPr lang="en-US" dirty="0">
                <a:cs typeface="Courier New" panose="02070309020205020404" pitchFamily="49" charset="0"/>
              </a:rPr>
              <a:t>Install prerequisites (if necessary)</a:t>
            </a:r>
          </a:p>
          <a:p>
            <a:pPr lvl="2"/>
            <a:r>
              <a:rPr lang="en-US" dirty="0">
                <a:cs typeface="Courier New" panose="02070309020205020404" pitchFamily="49" charset="0"/>
              </a:rPr>
              <a:t>Install </a:t>
            </a:r>
            <a:r>
              <a:rPr lang="en-US" dirty="0" err="1">
                <a:cs typeface="Courier New" panose="02070309020205020404" pitchFamily="49" charset="0"/>
              </a:rPr>
              <a:t>Netdata</a:t>
            </a:r>
            <a:endParaRPr lang="en-US" dirty="0"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C85A17-AFBA-6E47-9628-23D07A006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925" y="4893526"/>
            <a:ext cx="1188225" cy="1188225"/>
          </a:xfrm>
          <a:prstGeom prst="rect">
            <a:avLst/>
          </a:prstGeom>
        </p:spPr>
      </p:pic>
      <p:pic>
        <p:nvPicPr>
          <p:cNvPr id="6" name="Picture 5" descr="http://cdn.curvve.com/wp-content/uploads/Terminal-Logo.png">
            <a:extLst>
              <a:ext uri="{FF2B5EF4-FFF2-40B4-BE49-F238E27FC236}">
                <a16:creationId xmlns:a16="http://schemas.microsoft.com/office/drawing/2014/main" id="{E0FA8C6E-916B-4C4C-4666-30CCC0C4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147" y="4769024"/>
            <a:ext cx="1437227" cy="143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F1CCE57-AAB7-5017-2BCF-AFF5368B031E}"/>
              </a:ext>
            </a:extLst>
          </p:cNvPr>
          <p:cNvCxnSpPr>
            <a:cxnSpLocks/>
          </p:cNvCxnSpPr>
          <p:nvPr/>
        </p:nvCxnSpPr>
        <p:spPr>
          <a:xfrm>
            <a:off x="350377" y="3016666"/>
            <a:ext cx="840905" cy="94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447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3698</Words>
  <Application>Microsoft Macintosh PowerPoint</Application>
  <PresentationFormat>Widescreen</PresentationFormat>
  <Paragraphs>532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Calibri</vt:lpstr>
      <vt:lpstr>Calibri Light</vt:lpstr>
      <vt:lpstr>Courier</vt:lpstr>
      <vt:lpstr>Courier New</vt:lpstr>
      <vt:lpstr>Retrospect</vt:lpstr>
      <vt:lpstr>CMAC 3990.200 Systems Administration and Operations</vt:lpstr>
      <vt:lpstr>Objectives</vt:lpstr>
      <vt:lpstr>Weekly Info</vt:lpstr>
      <vt:lpstr>Assignment Reviews</vt:lpstr>
      <vt:lpstr>Upcoming Assignments</vt:lpstr>
      <vt:lpstr>Network File Systems (NFS) Client Install</vt:lpstr>
      <vt:lpstr>NFS Setups</vt:lpstr>
      <vt:lpstr>Netdata</vt:lpstr>
      <vt:lpstr>Netdata Install</vt:lpstr>
      <vt:lpstr>Netdata Install</vt:lpstr>
      <vt:lpstr>Monitoring Memory</vt:lpstr>
      <vt:lpstr>Installing From Source</vt:lpstr>
      <vt:lpstr>Apache source install</vt:lpstr>
      <vt:lpstr>Apache source install</vt:lpstr>
      <vt:lpstr>IPv6 Addresses</vt:lpstr>
      <vt:lpstr>IPv6 Addresses</vt:lpstr>
      <vt:lpstr>DNS</vt:lpstr>
      <vt:lpstr>Network Configs</vt:lpstr>
      <vt:lpstr>Remote Access Service</vt:lpstr>
      <vt:lpstr>Remote Access Service</vt:lpstr>
      <vt:lpstr>VNC</vt:lpstr>
      <vt:lpstr>VNC</vt:lpstr>
      <vt:lpstr>VNC</vt:lpstr>
      <vt:lpstr>Routing Costs Example</vt:lpstr>
      <vt:lpstr>CMAC 3990.200 Systems Administration and Operations</vt:lpstr>
      <vt:lpstr>Objectives</vt:lpstr>
      <vt:lpstr>SSH Tunnels</vt:lpstr>
      <vt:lpstr>SSH Tunnels</vt:lpstr>
      <vt:lpstr>SSH Tunnels</vt:lpstr>
      <vt:lpstr>SSH Tunnels</vt:lpstr>
      <vt:lpstr>PowerPoint Presentation</vt:lpstr>
      <vt:lpstr>Reverse SSH Tunnel</vt:lpstr>
      <vt:lpstr>Reverse SSH Tunnel</vt:lpstr>
      <vt:lpstr>Reverse SSH Tunnel</vt:lpstr>
      <vt:lpstr>DNS Server Settings</vt:lpstr>
      <vt:lpstr>Backups</vt:lpstr>
      <vt:lpstr>Backup Script &amp; Cron Job Example</vt:lpstr>
      <vt:lpstr>Midterm Review</vt:lpstr>
      <vt:lpstr>Assignment 9???</vt:lpstr>
      <vt:lpstr>Assignment 9 Rundown?</vt:lpstr>
      <vt:lpstr>Virtual Machines</vt:lpstr>
      <vt:lpstr>Linux Commands</vt:lpstr>
      <vt:lpstr>Key Terms and Items</vt:lpstr>
      <vt:lpstr>For 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2016-09-10T18:47:44Z</dcterms:created>
  <dcterms:modified xsi:type="dcterms:W3CDTF">2025-10-19T13:14:59Z</dcterms:modified>
</cp:coreProperties>
</file>